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6"/>
  </p:notesMasterIdLst>
  <p:sldIdLst>
    <p:sldId id="256" r:id="rId2"/>
    <p:sldId id="300" r:id="rId3"/>
    <p:sldId id="416" r:id="rId4"/>
    <p:sldId id="341" r:id="rId5"/>
    <p:sldId id="345" r:id="rId6"/>
    <p:sldId id="359" r:id="rId7"/>
    <p:sldId id="316" r:id="rId8"/>
    <p:sldId id="301" r:id="rId9"/>
    <p:sldId id="414" r:id="rId10"/>
    <p:sldId id="315" r:id="rId11"/>
    <p:sldId id="391" r:id="rId12"/>
    <p:sldId id="303" r:id="rId13"/>
    <p:sldId id="293" r:id="rId14"/>
    <p:sldId id="294" r:id="rId15"/>
    <p:sldId id="295" r:id="rId16"/>
    <p:sldId id="296" r:id="rId17"/>
    <p:sldId id="320" r:id="rId18"/>
    <p:sldId id="297" r:id="rId19"/>
    <p:sldId id="298" r:id="rId20"/>
    <p:sldId id="299" r:id="rId21"/>
    <p:sldId id="411" r:id="rId22"/>
    <p:sldId id="417" r:id="rId23"/>
    <p:sldId id="413" r:id="rId24"/>
    <p:sldId id="410" r:id="rId25"/>
    <p:sldId id="317" r:id="rId26"/>
    <p:sldId id="378" r:id="rId27"/>
    <p:sldId id="302" r:id="rId28"/>
    <p:sldId id="305" r:id="rId29"/>
    <p:sldId id="306" r:id="rId30"/>
    <p:sldId id="307" r:id="rId31"/>
    <p:sldId id="404" r:id="rId32"/>
    <p:sldId id="308" r:id="rId33"/>
    <p:sldId id="309" r:id="rId34"/>
    <p:sldId id="304" r:id="rId35"/>
    <p:sldId id="396" r:id="rId36"/>
    <p:sldId id="399" r:id="rId37"/>
    <p:sldId id="400" r:id="rId38"/>
    <p:sldId id="401" r:id="rId39"/>
    <p:sldId id="402" r:id="rId40"/>
    <p:sldId id="405" r:id="rId41"/>
    <p:sldId id="310" r:id="rId42"/>
    <p:sldId id="311" r:id="rId43"/>
    <p:sldId id="374" r:id="rId44"/>
    <p:sldId id="389" r:id="rId45"/>
    <p:sldId id="276" r:id="rId46"/>
    <p:sldId id="398" r:id="rId47"/>
    <p:sldId id="280" r:id="rId48"/>
    <p:sldId id="277" r:id="rId49"/>
    <p:sldId id="264" r:id="rId50"/>
    <p:sldId id="282" r:id="rId51"/>
    <p:sldId id="283" r:id="rId52"/>
    <p:sldId id="278" r:id="rId53"/>
    <p:sldId id="419" r:id="rId54"/>
    <p:sldId id="412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27"/>
    <a:srgbClr val="FFE855"/>
    <a:srgbClr val="FFD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3"/>
    <p:restoredTop sz="94382"/>
  </p:normalViewPr>
  <p:slideViewPr>
    <p:cSldViewPr snapToGrid="0" snapToObjects="1">
      <p:cViewPr varScale="1">
        <p:scale>
          <a:sx n="88" d="100"/>
          <a:sy n="88" d="100"/>
        </p:scale>
        <p:origin x="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39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9T18:12:14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C9147-B15C-D949-8850-809991F1BD22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1D64C-6000-1141-B1F7-53818D92A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0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1D64C-6000-1141-B1F7-53818D92AE6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42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1D64C-6000-1141-B1F7-53818D92AE6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60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1D64C-6000-1141-B1F7-53818D92AE6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66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1D64C-6000-1141-B1F7-53818D92AE6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09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1D64C-6000-1141-B1F7-53818D92AE6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9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1D64C-6000-1141-B1F7-53818D92AE6B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97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1D64C-6000-1141-B1F7-53818D92AE6B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25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AB43-204A-EF47-808D-04B4E381252F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5485" y="6450154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890E-B6AE-A443-9446-EEA8DB62BBA2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C2B1-EFC8-1B44-AB2E-D4B3D0303F48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2419-2486-F749-A132-C349AA3ED541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2AE3-6FE0-2244-B7C7-79FE214A51D7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FC4E-E1D4-B44D-9032-C216296062CD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519F-6939-C84A-9F37-C0A5FF6E5E67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1283-0BF2-B040-A5B0-B02F368000D6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AF30-432C-E649-88ED-1859C653B39A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D3FE-0733-F247-93C1-43067A0A39AD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0D7D-1E0D-C144-B05A-5179DBAB46CE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1126-6922-9345-A32E-FD0766905AD7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9846-6D49-BC4C-834B-7D8F9D95705D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E98A-CF38-004A-8F35-7E44628C1A81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957F-5D00-0B4D-B290-8C96E956F92E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69E1-51A7-2B4C-B85F-2ED3FB901472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7EAA-8374-1041-8537-C44C13C8465E}" type="datetime1">
              <a:rPr lang="fr-FR" smtClean="0"/>
              <a:t>25/07/2020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gouvernement.fr/info-coronavirus/carte-et-donnees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1/2020.03.30.2004721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4" Type="http://schemas.openxmlformats.org/officeDocument/2006/relationships/customXml" Target="../ink/ink1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0.03.30.2004721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287226/n-mesa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A5AED1-0B75-854D-B611-F754B666F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837" y="2273867"/>
            <a:ext cx="5523624" cy="1553172"/>
          </a:xfrm>
        </p:spPr>
        <p:txBody>
          <a:bodyPr>
            <a:normAutofit fontScale="90000"/>
          </a:bodyPr>
          <a:lstStyle/>
          <a:p>
            <a:pPr algn="l"/>
            <a:r>
              <a:rPr lang="fr-FR" sz="4400" dirty="0"/>
              <a:t>Pandémie COVID–19</a:t>
            </a:r>
            <a:br>
              <a:rPr lang="fr-FR" sz="4400" dirty="0"/>
            </a:br>
            <a:r>
              <a:rPr lang="fr-FR" sz="4400" dirty="0"/>
              <a:t>(SARS-CoV-2)</a:t>
            </a:r>
            <a:br>
              <a:rPr lang="fr-FR" sz="4400" dirty="0"/>
            </a:br>
            <a:endParaRPr lang="fr-FR" sz="4400" dirty="0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8261DCEE-DC61-4341-AA27-6CA103C8C1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57" y="19484"/>
            <a:ext cx="3765692" cy="555439"/>
          </a:xfrm>
          <a:prstGeom prst="rect">
            <a:avLst/>
          </a:prstGeom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77948B-78EC-D545-9EA1-0A2829AFAAE5}"/>
              </a:ext>
            </a:extLst>
          </p:cNvPr>
          <p:cNvSpPr txBox="1"/>
          <p:nvPr/>
        </p:nvSpPr>
        <p:spPr>
          <a:xfrm>
            <a:off x="58956" y="6567158"/>
            <a:ext cx="2477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MàJ</a:t>
            </a:r>
            <a:r>
              <a:rPr lang="fr-FR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Juillet 2020</a:t>
            </a:r>
          </a:p>
        </p:txBody>
      </p:sp>
      <p:pic>
        <p:nvPicPr>
          <p:cNvPr id="8" name="Image 7" descr="Une image contenant intérieur, sombre, assis, fermer&#10;&#10;Description générée automatiquement">
            <a:extLst>
              <a:ext uri="{FF2B5EF4-FFF2-40B4-BE49-F238E27FC236}">
                <a16:creationId xmlns:a16="http://schemas.microsoft.com/office/drawing/2014/main" id="{A57DDB1C-0119-4442-81E2-B273930038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249" y="818168"/>
            <a:ext cx="2904065" cy="21517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574523-BA22-5840-BEE9-9039FA9A6C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04" b="-13599"/>
          <a:stretch/>
        </p:blipFill>
        <p:spPr>
          <a:xfrm>
            <a:off x="7939574" y="5781408"/>
            <a:ext cx="1128767" cy="12194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1CBC920-1E81-8340-9F01-71F2C0863584}"/>
              </a:ext>
            </a:extLst>
          </p:cNvPr>
          <p:cNvSpPr txBox="1"/>
          <p:nvPr/>
        </p:nvSpPr>
        <p:spPr>
          <a:xfrm>
            <a:off x="102499" y="5213035"/>
            <a:ext cx="31153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Robert COHEN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/>
              <a:t>InfoVac</a:t>
            </a:r>
            <a:r>
              <a:rPr lang="fr-FR" sz="1200" dirty="0"/>
              <a:t>-France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ACTIV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GPIP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CHI-Créteil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UPEC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71912D-601C-9D4B-A7A9-9DBD2143AD54}"/>
              </a:ext>
            </a:extLst>
          </p:cNvPr>
          <p:cNvSpPr txBox="1"/>
          <p:nvPr/>
        </p:nvSpPr>
        <p:spPr>
          <a:xfrm>
            <a:off x="3064653" y="3888120"/>
            <a:ext cx="4491243" cy="145680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marL="971550" lvl="1" indent="-514350">
              <a:spcBef>
                <a:spcPts val="1000"/>
              </a:spcBef>
              <a:buClr>
                <a:schemeClr val="accent2"/>
              </a:buClr>
              <a:buSzPct val="80000"/>
              <a:buAutoNum type="romanUcPeriod"/>
            </a:pPr>
            <a:r>
              <a:rPr lang="fr-FR" sz="2400" dirty="0">
                <a:solidFill>
                  <a:schemeClr val="accent2"/>
                </a:solidFill>
              </a:rPr>
              <a:t>Mesures barrières</a:t>
            </a:r>
          </a:p>
          <a:p>
            <a:pPr lvl="1">
              <a:spcBef>
                <a:spcPts val="1000"/>
              </a:spcBef>
              <a:buClr>
                <a:schemeClr val="accent2"/>
              </a:buClr>
              <a:buSzPct val="80000"/>
            </a:pPr>
            <a:r>
              <a:rPr lang="fr-FR" sz="2400" dirty="0">
                <a:solidFill>
                  <a:schemeClr val="accent2"/>
                </a:solidFill>
              </a:rPr>
              <a:t>	Transmissibilité </a:t>
            </a:r>
          </a:p>
          <a:p>
            <a:pPr lvl="1">
              <a:spcBef>
                <a:spcPts val="1000"/>
              </a:spcBef>
              <a:buClr>
                <a:schemeClr val="accent2"/>
              </a:buClr>
              <a:buSzPct val="80000"/>
            </a:pPr>
            <a:r>
              <a:rPr lang="fr-FR" sz="2400" dirty="0">
                <a:solidFill>
                  <a:schemeClr val="accent2"/>
                </a:solidFill>
              </a:rPr>
              <a:t>	Contagiosité</a:t>
            </a:r>
          </a:p>
        </p:txBody>
      </p:sp>
    </p:spTree>
    <p:extLst>
      <p:ext uri="{BB962C8B-B14F-4D97-AF65-F5344CB8AC3E}">
        <p14:creationId xmlns:p14="http://schemas.microsoft.com/office/powerpoint/2010/main" val="211978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3FCECF0F-EF14-4E45-BE29-AA29BF01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739" y="109002"/>
            <a:ext cx="13214517" cy="1320800"/>
          </a:xfrm>
        </p:spPr>
        <p:txBody>
          <a:bodyPr>
            <a:normAutofit/>
          </a:bodyPr>
          <a:lstStyle/>
          <a:p>
            <a:r>
              <a:rPr lang="fr-FR" dirty="0"/>
              <a:t>COVID-19 en France </a:t>
            </a:r>
            <a:br>
              <a:rPr lang="fr-FR" dirty="0"/>
            </a:br>
            <a:r>
              <a:rPr lang="fr-FR" sz="2400" dirty="0"/>
              <a:t>(Evolution du Nb de cas au 13 07 2020)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143B70-7329-F54F-A335-40A56D63F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865376"/>
            <a:ext cx="6870700" cy="33909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7A20F95-1A8E-4E47-812D-512B853E428C}"/>
              </a:ext>
            </a:extLst>
          </p:cNvPr>
          <p:cNvSpPr txBox="1"/>
          <p:nvPr/>
        </p:nvSpPr>
        <p:spPr>
          <a:xfrm>
            <a:off x="2905246" y="5435600"/>
            <a:ext cx="4068743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Nombre de nouveaux patients hospitalisés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880B8A-7413-2049-A6F4-C47D08478962}"/>
              </a:ext>
            </a:extLst>
          </p:cNvPr>
          <p:cNvSpPr/>
          <p:nvPr/>
        </p:nvSpPr>
        <p:spPr>
          <a:xfrm>
            <a:off x="2658242" y="642951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>
                <a:hlinkClick r:id="rId5"/>
              </a:rPr>
              <a:t>https://www.gouvernement.fr/info-coronavirus/carte-et-donnees</a:t>
            </a:r>
            <a:endParaRPr lang="fr-FR" sz="1200" dirty="0"/>
          </a:p>
        </p:txBody>
      </p:sp>
      <p:pic>
        <p:nvPicPr>
          <p:cNvPr id="13" name="Image 12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6B78691F-726F-B940-A952-05316D8D31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" y="-8624"/>
            <a:ext cx="1063331" cy="58246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BC1BB20-2054-8442-B171-1149D86EB4E7}"/>
              </a:ext>
            </a:extLst>
          </p:cNvPr>
          <p:cNvSpPr txBox="1"/>
          <p:nvPr/>
        </p:nvSpPr>
        <p:spPr>
          <a:xfrm>
            <a:off x="-6357" y="6534500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</p:spTree>
    <p:extLst>
      <p:ext uri="{BB962C8B-B14F-4D97-AF65-F5344CB8AC3E}">
        <p14:creationId xmlns:p14="http://schemas.microsoft.com/office/powerpoint/2010/main" val="387836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D10045C-AE36-314C-ADBD-B8EC61293E9A}"/>
              </a:ext>
            </a:extLst>
          </p:cNvPr>
          <p:cNvSpPr txBox="1">
            <a:spLocks/>
          </p:cNvSpPr>
          <p:nvPr/>
        </p:nvSpPr>
        <p:spPr>
          <a:xfrm>
            <a:off x="1797666" y="17812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fr-FR"/>
            </a:br>
            <a:endParaRPr lang="fr-FR" dirty="0"/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6516187F-6834-E74E-8099-499A4AC75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Image 3">
            <a:extLst>
              <a:ext uri="{FF2B5EF4-FFF2-40B4-BE49-F238E27FC236}">
                <a16:creationId xmlns:a16="http://schemas.microsoft.com/office/drawing/2014/main" id="{4E36F4B3-7164-8C45-AD43-C6B7FCA1CB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91E76F2-31A0-8D4E-B432-13B42FD0B1CF}"/>
              </a:ext>
            </a:extLst>
          </p:cNvPr>
          <p:cNvSpPr txBox="1"/>
          <p:nvPr/>
        </p:nvSpPr>
        <p:spPr>
          <a:xfrm>
            <a:off x="5486400" y="898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BA1E6B-09B2-F649-9D15-C6AA5D52127B}"/>
              </a:ext>
            </a:extLst>
          </p:cNvPr>
          <p:cNvSpPr/>
          <p:nvPr/>
        </p:nvSpPr>
        <p:spPr>
          <a:xfrm>
            <a:off x="1484449" y="515995"/>
            <a:ext cx="107178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200" dirty="0">
                <a:solidFill>
                  <a:srgbClr val="90C226"/>
                </a:solidFill>
                <a:ea typeface="+mj-ea"/>
                <a:cs typeface="+mj-cs"/>
              </a:rPr>
              <a:t>Covid-19 en France - </a:t>
            </a:r>
            <a:r>
              <a:rPr lang="fr-FR" sz="3200" dirty="0">
                <a:solidFill>
                  <a:srgbClr val="90C226"/>
                </a:solidFill>
                <a:ea typeface="+mj-ea"/>
                <a:cs typeface="+mj-cs"/>
              </a:rPr>
              <a:t>Facteurs de risque « Adulte »</a:t>
            </a:r>
            <a:endParaRPr lang="fr-FR" sz="1200" dirty="0"/>
          </a:p>
        </p:txBody>
      </p:sp>
      <p:pic>
        <p:nvPicPr>
          <p:cNvPr id="20" name="Image 19" descr="Capture d’écran 2020-05-18 à 21.30.47.png">
            <a:extLst>
              <a:ext uri="{FF2B5EF4-FFF2-40B4-BE49-F238E27FC236}">
                <a16:creationId xmlns:a16="http://schemas.microsoft.com/office/drawing/2014/main" id="{FC1077CC-CF21-114E-BFBC-1A5E54E2E0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021" y="2176405"/>
            <a:ext cx="6984844" cy="434187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EC4A686-056C-354F-804E-986565ECCC5A}"/>
              </a:ext>
            </a:extLst>
          </p:cNvPr>
          <p:cNvSpPr txBox="1"/>
          <p:nvPr/>
        </p:nvSpPr>
        <p:spPr>
          <a:xfrm>
            <a:off x="5671131" y="1500297"/>
            <a:ext cx="6221287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Décès avec mention COVID-19, du 1</a:t>
            </a:r>
            <a:r>
              <a:rPr lang="fr-FR" baseline="30000" dirty="0"/>
              <a:t>er</a:t>
            </a:r>
            <a:r>
              <a:rPr lang="fr-FR" dirty="0"/>
              <a:t> mars au 11 mai 2029</a:t>
            </a:r>
          </a:p>
          <a:p>
            <a:r>
              <a:rPr lang="fr-FR" i="1" dirty="0"/>
              <a:t>Source: Santé Publique France, Inserm-</a:t>
            </a:r>
            <a:r>
              <a:rPr lang="fr-FR" i="1" dirty="0" err="1"/>
              <a:t>CépiDC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68591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br>
              <a:rPr lang="fr-FR" dirty="0"/>
            </a:br>
            <a:endParaRPr lang="fr-F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99C55D8-4774-6044-B75D-23A08C8A91C1}"/>
              </a:ext>
            </a:extLst>
          </p:cNvPr>
          <p:cNvSpPr txBox="1"/>
          <p:nvPr/>
        </p:nvSpPr>
        <p:spPr>
          <a:xfrm>
            <a:off x="5486400" y="898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57F1EF-A3BA-1D49-A913-59603FF75BB7}"/>
              </a:ext>
            </a:extLst>
          </p:cNvPr>
          <p:cNvSpPr/>
          <p:nvPr/>
        </p:nvSpPr>
        <p:spPr>
          <a:xfrm>
            <a:off x="1776512" y="3085179"/>
            <a:ext cx="84465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200" dirty="0">
                <a:solidFill>
                  <a:srgbClr val="90C226"/>
                </a:solidFill>
                <a:ea typeface="+mj-ea"/>
                <a:cs typeface="+mj-cs"/>
              </a:rPr>
              <a:t>Comprendre les mesures barrières</a:t>
            </a:r>
            <a:endParaRPr lang="fr-FR" dirty="0"/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FE4C2B75-168B-3F48-9934-0936E903DC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5" y="103267"/>
            <a:ext cx="3932323" cy="20284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FCBCE9-669F-AC40-9C1F-EFEFF904B430}"/>
              </a:ext>
            </a:extLst>
          </p:cNvPr>
          <p:cNvSpPr/>
          <p:nvPr/>
        </p:nvSpPr>
        <p:spPr>
          <a:xfrm>
            <a:off x="1484449" y="4224001"/>
            <a:ext cx="9616966" cy="1453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Aucune mesure appliquée </a:t>
            </a:r>
            <a:r>
              <a:rPr lang="fr-FR" b="1" i="1" u="sng" dirty="0"/>
              <a:t>isolément </a:t>
            </a:r>
            <a:r>
              <a:rPr lang="fr-FR" b="1" dirty="0"/>
              <a:t>n’est suffisamment efficace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L’application de </a:t>
            </a:r>
            <a:r>
              <a:rPr lang="fr-FR" b="1" i="1" u="sng" dirty="0"/>
              <a:t>plusieurs mesures </a:t>
            </a:r>
            <a:r>
              <a:rPr lang="fr-FR" b="1" dirty="0"/>
              <a:t>« associées »  </a:t>
            </a:r>
            <a:r>
              <a:rPr lang="fr-FR" b="1" i="1" u="sng" dirty="0"/>
              <a:t>diminue considérablement </a:t>
            </a:r>
            <a:r>
              <a:rPr lang="fr-FR" b="1" dirty="0"/>
              <a:t>le risque mais </a:t>
            </a:r>
            <a:r>
              <a:rPr lang="fr-FR" b="1" i="1" u="sng" dirty="0"/>
              <a:t>ne l’élimine pas</a:t>
            </a:r>
          </a:p>
          <a:p>
            <a:r>
              <a:rPr lang="fr-FR" dirty="0"/>
              <a:t>      </a:t>
            </a:r>
            <a:r>
              <a:rPr lang="fr-FR" i="1" dirty="0"/>
              <a:t>Jefferson </a:t>
            </a:r>
            <a:r>
              <a:rPr lang="fr-FR" i="1" dirty="0" err="1"/>
              <a:t>T</a:t>
            </a:r>
            <a:r>
              <a:rPr lang="fr-FR" i="1" dirty="0"/>
              <a:t> : </a:t>
            </a:r>
            <a:r>
              <a:rPr lang="fr-FR" i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https://doi.org/10.1101/2020.03.30.20047217</a:t>
            </a:r>
            <a:r>
              <a:rPr lang="fr-FR" i="1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64E397-6390-D941-9ECB-A4118895460F}"/>
              </a:ext>
            </a:extLst>
          </p:cNvPr>
          <p:cNvSpPr txBox="1"/>
          <p:nvPr/>
        </p:nvSpPr>
        <p:spPr>
          <a:xfrm>
            <a:off x="4279263" y="6483784"/>
            <a:ext cx="3824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Robert COHEN, Amine Si Ali, Yves Gillet</a:t>
            </a:r>
          </a:p>
        </p:txBody>
      </p:sp>
    </p:spTree>
    <p:extLst>
      <p:ext uri="{BB962C8B-B14F-4D97-AF65-F5344CB8AC3E}">
        <p14:creationId xmlns:p14="http://schemas.microsoft.com/office/powerpoint/2010/main" val="272795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Ralentir l’évolution de l’épidémie</a:t>
            </a:r>
            <a:br>
              <a:rPr lang="fr-FR" sz="3200" dirty="0"/>
            </a:br>
            <a:r>
              <a:rPr lang="fr-FR" sz="3200" dirty="0"/>
              <a:t>Diminuer la contagiosité</a:t>
            </a:r>
          </a:p>
        </p:txBody>
      </p: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40B772FF-C4AD-3643-9CA6-F1BBF1A76EE8}"/>
              </a:ext>
            </a:extLst>
          </p:cNvPr>
          <p:cNvSpPr>
            <a:spLocks noGrp="1"/>
          </p:cNvSpPr>
          <p:nvPr/>
        </p:nvSpPr>
        <p:spPr>
          <a:xfrm>
            <a:off x="857250" y="1998927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b="1" dirty="0"/>
              <a:t>Seules mesures possibles aujourd’hui : Gestes barrières et mesures de distanciation</a:t>
            </a:r>
          </a:p>
          <a:p>
            <a:pPr>
              <a:spcAft>
                <a:spcPts val="1200"/>
              </a:spcAft>
            </a:pPr>
            <a:r>
              <a:rPr lang="fr-FR" sz="1900" b="1" dirty="0"/>
              <a:t>En population générale :</a:t>
            </a:r>
          </a:p>
          <a:p>
            <a:pPr marL="457200" lvl="1" indent="0">
              <a:buNone/>
            </a:pPr>
            <a:endParaRPr lang="fr-FR" sz="1700" b="1" dirty="0"/>
          </a:p>
          <a:p>
            <a:pPr marL="457200" lvl="1" indent="0">
              <a:buNone/>
            </a:pPr>
            <a:endParaRPr lang="fr-FR" sz="1700" b="1" dirty="0"/>
          </a:p>
          <a:p>
            <a:endParaRPr lang="fr-FR" sz="1900" b="1" dirty="0"/>
          </a:p>
          <a:p>
            <a:pPr marL="0" indent="0">
              <a:buNone/>
            </a:pPr>
            <a:endParaRPr lang="fr-FR" sz="1900" dirty="0"/>
          </a:p>
          <a:p>
            <a:endParaRPr lang="fr-FR" sz="1900" dirty="0"/>
          </a:p>
          <a:p>
            <a:r>
              <a:rPr lang="fr-FR" sz="1900" dirty="0"/>
              <a:t>Changement de paradigme : être capable d’expliquer (donc de comprendre) cette volte face</a:t>
            </a:r>
          </a:p>
          <a:p>
            <a:endParaRPr lang="fr-FR" sz="1700" b="1" dirty="0"/>
          </a:p>
        </p:txBody>
      </p:sp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D2239088-1C0F-4544-9AEC-8A28B373AA84}"/>
              </a:ext>
            </a:extLst>
          </p:cNvPr>
          <p:cNvSpPr/>
          <p:nvPr/>
        </p:nvSpPr>
        <p:spPr>
          <a:xfrm>
            <a:off x="5641774" y="3505546"/>
            <a:ext cx="2305716" cy="525697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C7ECF09-E9D4-DB4D-B14F-EA929A3A59D9}"/>
              </a:ext>
            </a:extLst>
          </p:cNvPr>
          <p:cNvSpPr/>
          <p:nvPr/>
        </p:nvSpPr>
        <p:spPr>
          <a:xfrm>
            <a:off x="1109843" y="3062988"/>
            <a:ext cx="4514714" cy="1551542"/>
          </a:xfrm>
          <a:prstGeom prst="roundRect">
            <a:avLst/>
          </a:prstGeom>
          <a:solidFill>
            <a:srgbClr val="FFDD3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Jusqu’à début Mai</a:t>
            </a:r>
          </a:p>
          <a:p>
            <a:pPr algn="ctr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Masques inutiles et masques « alternatifs » potentiellement dangereux</a:t>
            </a:r>
          </a:p>
          <a:p>
            <a:pPr algn="ctr"/>
            <a:r>
              <a:rPr lang="fr-FR" sz="1600" i="1" dirty="0">
                <a:solidFill>
                  <a:schemeClr val="accent5"/>
                </a:solidFill>
              </a:rPr>
              <a:t>=&gt; Risque de se sentir faussement protégé et de négliger le reste</a:t>
            </a:r>
          </a:p>
          <a:p>
            <a:pPr algn="ctr"/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AFE5573-E4ED-5944-B90B-8A3D150A3287}"/>
              </a:ext>
            </a:extLst>
          </p:cNvPr>
          <p:cNvSpPr/>
          <p:nvPr/>
        </p:nvSpPr>
        <p:spPr>
          <a:xfrm>
            <a:off x="7996606" y="3092231"/>
            <a:ext cx="3746661" cy="141944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Port d’un masque chirurgical ou « alternatif » </a:t>
            </a:r>
            <a:r>
              <a:rPr lang="fr-FR" b="1" u="sng" dirty="0">
                <a:solidFill>
                  <a:schemeClr val="bg1"/>
                </a:solidFill>
              </a:rPr>
              <a:t>obligatoire</a:t>
            </a:r>
            <a:r>
              <a:rPr lang="fr-FR" dirty="0">
                <a:solidFill>
                  <a:schemeClr val="bg1"/>
                </a:solidFill>
              </a:rPr>
              <a:t> dans tous les lieux publics « clos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094DF0-757B-0C4B-921B-D91F8B9636B5}"/>
              </a:ext>
            </a:extLst>
          </p:cNvPr>
          <p:cNvSpPr txBox="1"/>
          <p:nvPr/>
        </p:nvSpPr>
        <p:spPr>
          <a:xfrm>
            <a:off x="3611030" y="6568461"/>
            <a:ext cx="1100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u="sng" dirty="0" err="1">
                <a:solidFill>
                  <a:schemeClr val="accent1"/>
                </a:solidFill>
              </a:rPr>
              <a:t>Mahasse</a:t>
            </a:r>
            <a:r>
              <a:rPr lang="fr-FR" sz="1200" b="1" i="1" u="sng" dirty="0">
                <a:solidFill>
                  <a:schemeClr val="accent1"/>
                </a:solidFill>
              </a:rPr>
              <a:t> </a:t>
            </a:r>
            <a:r>
              <a:rPr lang="fr-FR" sz="1200" i="1" dirty="0">
                <a:solidFill>
                  <a:schemeClr val="accent1"/>
                </a:solidFill>
              </a:rPr>
              <a:t>BMJ 2020;369:m1422 </a:t>
            </a:r>
            <a:r>
              <a:rPr lang="fr-FR" sz="1200" i="1" dirty="0" err="1">
                <a:solidFill>
                  <a:schemeClr val="accent1"/>
                </a:solidFill>
              </a:rPr>
              <a:t>doi</a:t>
            </a:r>
            <a:r>
              <a:rPr lang="fr-FR" sz="1200" i="1" dirty="0">
                <a:solidFill>
                  <a:schemeClr val="accent1"/>
                </a:solidFill>
              </a:rPr>
              <a:t>: 10.1136/bmj.m1422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9EC462-1110-3544-A92F-359883C255C7}"/>
              </a:ext>
            </a:extLst>
          </p:cNvPr>
          <p:cNvSpPr/>
          <p:nvPr/>
        </p:nvSpPr>
        <p:spPr>
          <a:xfrm>
            <a:off x="9095" y="6545035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  <p:pic>
        <p:nvPicPr>
          <p:cNvPr id="15" name="Image 14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488CF2D5-EEF7-DF48-AED7-9E50024385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" y="-8624"/>
            <a:ext cx="1063331" cy="5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5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7834C91-03B4-D34B-A5F0-FA208874C49C}"/>
              </a:ext>
            </a:extLst>
          </p:cNvPr>
          <p:cNvCxnSpPr/>
          <p:nvPr/>
        </p:nvCxnSpPr>
        <p:spPr>
          <a:xfrm flipV="1">
            <a:off x="9526150" y="5108028"/>
            <a:ext cx="0" cy="74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re 1">
            <a:extLst>
              <a:ext uri="{FF2B5EF4-FFF2-40B4-BE49-F238E27FC236}">
                <a16:creationId xmlns:a16="http://schemas.microsoft.com/office/drawing/2014/main" id="{A89F2051-0134-3246-882A-D4EA96D2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609600"/>
            <a:ext cx="10409765" cy="1320800"/>
          </a:xfrm>
        </p:spPr>
        <p:txBody>
          <a:bodyPr>
            <a:normAutofit/>
          </a:bodyPr>
          <a:lstStyle/>
          <a:p>
            <a:r>
              <a:rPr lang="fr-FR" dirty="0"/>
              <a:t>Mécanismes du transmission du SARS-CoV-2</a:t>
            </a:r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b="1" dirty="0"/>
              <a:t>Transmission prédominante pour les coronavirus : le mode « gouttelettes »</a:t>
            </a:r>
          </a:p>
          <a:p>
            <a:pPr lvl="1"/>
            <a:r>
              <a:rPr lang="fr-FR" sz="1700" b="1" dirty="0"/>
              <a:t>Par inhalation des grosses ou moyennes gouttelettes </a:t>
            </a:r>
            <a:r>
              <a:rPr lang="fr-FR" sz="1700" dirty="0"/>
              <a:t>(</a:t>
            </a:r>
            <a:r>
              <a:rPr lang="fr-FR" sz="1700" i="1" dirty="0"/>
              <a:t>large or medium </a:t>
            </a:r>
            <a:r>
              <a:rPr lang="fr-FR" sz="1700" i="1" dirty="0" err="1"/>
              <a:t>droplet</a:t>
            </a:r>
            <a:r>
              <a:rPr lang="fr-FR" sz="1700" dirty="0"/>
              <a:t>)</a:t>
            </a:r>
            <a:r>
              <a:rPr lang="fr-FR" sz="1700" b="1" dirty="0"/>
              <a:t> </a:t>
            </a:r>
            <a:r>
              <a:rPr lang="fr-FR" sz="1700" dirty="0"/>
              <a:t>émises lors de toux, éternuements et en parlant </a:t>
            </a:r>
          </a:p>
          <a:p>
            <a:pPr lvl="2"/>
            <a:r>
              <a:rPr lang="fr-FR" sz="1300" b="1" dirty="0"/>
              <a:t>Arrêtées au niveau des voies aériennes supérieures, lieu de réplication primaire des virus</a:t>
            </a:r>
          </a:p>
          <a:p>
            <a:pPr lvl="2"/>
            <a:r>
              <a:rPr lang="fr-FR" sz="1500" b="1" dirty="0"/>
              <a:t>Mais aussi bouche, œil…</a:t>
            </a:r>
          </a:p>
        </p:txBody>
      </p:sp>
      <p:pic>
        <p:nvPicPr>
          <p:cNvPr id="38" name="Image 15">
            <a:extLst>
              <a:ext uri="{FF2B5EF4-FFF2-40B4-BE49-F238E27FC236}">
                <a16:creationId xmlns:a16="http://schemas.microsoft.com/office/drawing/2014/main" id="{5C8EA533-DE47-404D-8C43-1B67A2EEF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739" y="3870974"/>
            <a:ext cx="2504784" cy="1570564"/>
          </a:xfrm>
          <a:prstGeom prst="rect">
            <a:avLst/>
          </a:prstGeom>
        </p:spPr>
      </p:pic>
      <p:pic>
        <p:nvPicPr>
          <p:cNvPr id="39" name="Image 13">
            <a:extLst>
              <a:ext uri="{FF2B5EF4-FFF2-40B4-BE49-F238E27FC236}">
                <a16:creationId xmlns:a16="http://schemas.microsoft.com/office/drawing/2014/main" id="{39C6D889-2FDD-4043-A05D-CF2F778096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465" y="3870974"/>
            <a:ext cx="1719722" cy="1574634"/>
          </a:xfrm>
          <a:prstGeom prst="rect">
            <a:avLst/>
          </a:prstGeom>
        </p:spPr>
      </p:pic>
      <p:pic>
        <p:nvPicPr>
          <p:cNvPr id="40" name="Image 8">
            <a:extLst>
              <a:ext uri="{FF2B5EF4-FFF2-40B4-BE49-F238E27FC236}">
                <a16:creationId xmlns:a16="http://schemas.microsoft.com/office/drawing/2014/main" id="{CEEBB3AE-3C58-8C42-8A4C-1F6B4FC4A0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199" y="3870974"/>
            <a:ext cx="1719722" cy="1570564"/>
          </a:xfrm>
          <a:prstGeom prst="rect">
            <a:avLst/>
          </a:prstGeom>
        </p:spPr>
      </p:pic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393F3DEE-D9B4-A74D-9878-BC13814A16C5}"/>
              </a:ext>
            </a:extLst>
          </p:cNvPr>
          <p:cNvSpPr/>
          <p:nvPr/>
        </p:nvSpPr>
        <p:spPr>
          <a:xfrm>
            <a:off x="2292252" y="5539360"/>
            <a:ext cx="4717176" cy="1161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Grosses gouttelettes</a:t>
            </a:r>
          </a:p>
          <a:p>
            <a:pPr marL="285750" indent="-285750" algn="ctr">
              <a:buFontTx/>
              <a:buChar char="-"/>
            </a:pPr>
            <a:r>
              <a:rPr lang="fr-FR" sz="1400" dirty="0"/>
              <a:t>60 à 100 µm (moyennes : 10 à 50 µm)</a:t>
            </a:r>
          </a:p>
          <a:p>
            <a:pPr marL="285750" indent="-285750" algn="ctr">
              <a:buFontTx/>
              <a:buChar char="-"/>
            </a:pPr>
            <a:r>
              <a:rPr lang="fr-FR" sz="1400" dirty="0"/>
              <a:t>Retombent sur sol ou surface à moins de 2 m</a:t>
            </a:r>
          </a:p>
          <a:p>
            <a:pPr marL="285750" indent="-285750" algn="ctr">
              <a:buFontTx/>
              <a:buChar char="-"/>
            </a:pPr>
            <a:r>
              <a:rPr lang="fr-FR" sz="1400" dirty="0"/>
              <a:t>Persistent peu de temps dans l’atmosphère</a:t>
            </a:r>
          </a:p>
          <a:p>
            <a:pPr algn="ctr"/>
            <a:endParaRPr lang="fr-FR" dirty="0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5D36E009-669E-0440-BF31-86DFD1E53C01}"/>
              </a:ext>
            </a:extLst>
          </p:cNvPr>
          <p:cNvSpPr/>
          <p:nvPr/>
        </p:nvSpPr>
        <p:spPr>
          <a:xfrm>
            <a:off x="8671034" y="4013200"/>
            <a:ext cx="1710233" cy="945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Mains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F181F085-2F64-8748-AF84-A47DDC0D17EA}"/>
              </a:ext>
            </a:extLst>
          </p:cNvPr>
          <p:cNvSpPr/>
          <p:nvPr/>
        </p:nvSpPr>
        <p:spPr>
          <a:xfrm>
            <a:off x="8699993" y="5879381"/>
            <a:ext cx="1710233" cy="945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Surfaces</a:t>
            </a:r>
          </a:p>
          <a:p>
            <a:pPr algn="ctr"/>
            <a:r>
              <a:rPr lang="fr-FR" dirty="0"/>
              <a:t>Objets</a:t>
            </a: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274F853B-95FD-7846-8BFD-6BC0C8494EAE}"/>
              </a:ext>
            </a:extLst>
          </p:cNvPr>
          <p:cNvSpPr/>
          <p:nvPr/>
        </p:nvSpPr>
        <p:spPr>
          <a:xfrm>
            <a:off x="9415791" y="5019201"/>
            <a:ext cx="220717" cy="7635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4FB7F93-9321-B84C-8F21-C11FCEB40A53}"/>
              </a:ext>
            </a:extLst>
          </p:cNvPr>
          <p:cNvCxnSpPr>
            <a:cxnSpLocks/>
          </p:cNvCxnSpPr>
          <p:nvPr/>
        </p:nvCxnSpPr>
        <p:spPr>
          <a:xfrm flipH="1" flipV="1">
            <a:off x="6538383" y="3062234"/>
            <a:ext cx="2810206" cy="882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667C729-A51B-734C-B3CE-BD8B4BB4AEBA}"/>
              </a:ext>
            </a:extLst>
          </p:cNvPr>
          <p:cNvCxnSpPr>
            <a:cxnSpLocks/>
          </p:cNvCxnSpPr>
          <p:nvPr/>
        </p:nvCxnSpPr>
        <p:spPr>
          <a:xfrm flipH="1" flipV="1">
            <a:off x="4427773" y="3301830"/>
            <a:ext cx="4193706" cy="78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61513D3-E803-8B42-BE08-12C1086310E7}"/>
              </a:ext>
            </a:extLst>
          </p:cNvPr>
          <p:cNvCxnSpPr>
            <a:cxnSpLocks/>
          </p:cNvCxnSpPr>
          <p:nvPr/>
        </p:nvCxnSpPr>
        <p:spPr>
          <a:xfrm flipV="1">
            <a:off x="6980469" y="4923500"/>
            <a:ext cx="1641010" cy="955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DE8BF391-92AB-1348-B0D8-6FFABEA75C30}"/>
              </a:ext>
            </a:extLst>
          </p:cNvPr>
          <p:cNvCxnSpPr>
            <a:cxnSpLocks/>
          </p:cNvCxnSpPr>
          <p:nvPr/>
        </p:nvCxnSpPr>
        <p:spPr>
          <a:xfrm>
            <a:off x="6994949" y="6116770"/>
            <a:ext cx="1600337" cy="145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29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A89F2051-0134-3246-882A-D4EA96D2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609600"/>
            <a:ext cx="11010899" cy="1320800"/>
          </a:xfrm>
        </p:spPr>
        <p:txBody>
          <a:bodyPr>
            <a:normAutofit/>
          </a:bodyPr>
          <a:lstStyle/>
          <a:p>
            <a:r>
              <a:rPr lang="fr-FR" sz="3200" dirty="0"/>
              <a:t>Se protéger des grosses et moyennes gouttelettes</a:t>
            </a:r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26" name="Espace réservé du contenu 8">
            <a:extLst>
              <a:ext uri="{FF2B5EF4-FFF2-40B4-BE49-F238E27FC236}">
                <a16:creationId xmlns:a16="http://schemas.microsoft.com/office/drawing/2014/main" id="{1B96FF31-3EA6-4B4B-B756-5BEB45369D2C}"/>
              </a:ext>
            </a:extLst>
          </p:cNvPr>
          <p:cNvSpPr>
            <a:spLocks noGrp="1"/>
          </p:cNvSpPr>
          <p:nvPr/>
        </p:nvSpPr>
        <p:spPr>
          <a:xfrm>
            <a:off x="704850" y="1705886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Mesures correctives</a:t>
            </a:r>
          </a:p>
          <a:p>
            <a:pPr lvl="1"/>
            <a:r>
              <a:rPr lang="fr-FR" sz="1800" dirty="0"/>
              <a:t>Masque chirurgical</a:t>
            </a:r>
          </a:p>
          <a:p>
            <a:pPr lvl="1"/>
            <a:r>
              <a:rPr lang="fr-FR" sz="1800" dirty="0"/>
              <a:t>Hygiène des mains</a:t>
            </a:r>
          </a:p>
          <a:p>
            <a:pPr lvl="1"/>
            <a:r>
              <a:rPr lang="fr-FR" sz="1800" dirty="0"/>
              <a:t>Hygiène des surfaces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Lunettes</a:t>
            </a:r>
          </a:p>
          <a:p>
            <a:pPr lvl="1"/>
            <a:r>
              <a:rPr lang="fr-FR" sz="1800" dirty="0"/>
              <a:t>*</a:t>
            </a:r>
          </a:p>
        </p:txBody>
      </p:sp>
      <p:pic>
        <p:nvPicPr>
          <p:cNvPr id="3" name="Image 2" descr="Une image contenant intérieur, assis, table, blanc&#10;&#10;Description générée automatiquement">
            <a:extLst>
              <a:ext uri="{FF2B5EF4-FFF2-40B4-BE49-F238E27FC236}">
                <a16:creationId xmlns:a16="http://schemas.microsoft.com/office/drawing/2014/main" id="{EFEFBEE0-B249-224B-ACCD-86D95ACF4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703" y="1318658"/>
            <a:ext cx="3533321" cy="2240913"/>
          </a:xfrm>
          <a:prstGeom prst="rect">
            <a:avLst/>
          </a:prstGeom>
        </p:spPr>
      </p:pic>
      <p:pic>
        <p:nvPicPr>
          <p:cNvPr id="6" name="Image 5" descr="Une image contenant intérieur, personne, table, alimentation&#10;&#10;Description générée automatiquement">
            <a:extLst>
              <a:ext uri="{FF2B5EF4-FFF2-40B4-BE49-F238E27FC236}">
                <a16:creationId xmlns:a16="http://schemas.microsoft.com/office/drawing/2014/main" id="{FD0CF4A6-0FC2-0D47-81D3-2E5C3052FD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835" y="1586871"/>
            <a:ext cx="3295340" cy="1704486"/>
          </a:xfrm>
          <a:prstGeom prst="rect">
            <a:avLst/>
          </a:prstGeom>
        </p:spPr>
      </p:pic>
      <p:pic>
        <p:nvPicPr>
          <p:cNvPr id="9" name="Image 8" descr="Une image contenant intérieur, table, assis, petit&#10;&#10;Description générée automatiquement">
            <a:extLst>
              <a:ext uri="{FF2B5EF4-FFF2-40B4-BE49-F238E27FC236}">
                <a16:creationId xmlns:a16="http://schemas.microsoft.com/office/drawing/2014/main" id="{0CED7986-16BC-0346-93CC-D832062DB0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658" y="3827248"/>
            <a:ext cx="3223409" cy="1797957"/>
          </a:xfrm>
          <a:prstGeom prst="rect">
            <a:avLst/>
          </a:prstGeom>
        </p:spPr>
      </p:pic>
      <p:pic>
        <p:nvPicPr>
          <p:cNvPr id="15" name="Image 14" descr="Une image contenant table, blanc, assis, verre&#10;&#10;Description générée automatiquement">
            <a:extLst>
              <a:ext uri="{FF2B5EF4-FFF2-40B4-BE49-F238E27FC236}">
                <a16:creationId xmlns:a16="http://schemas.microsoft.com/office/drawing/2014/main" id="{19627180-2096-644C-A467-78DF905E34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972" y="3983511"/>
            <a:ext cx="1734396" cy="135216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F89738C-B2F0-BD4B-ACDA-08514CB97B44}"/>
              </a:ext>
            </a:extLst>
          </p:cNvPr>
          <p:cNvSpPr txBox="1"/>
          <p:nvPr/>
        </p:nvSpPr>
        <p:spPr>
          <a:xfrm>
            <a:off x="704850" y="6062360"/>
            <a:ext cx="7890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* Le port de blouse à usage unique, de gants et de charlotte sont des mesures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5551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609600"/>
            <a:ext cx="10409238" cy="1320800"/>
          </a:xfrm>
        </p:spPr>
        <p:txBody>
          <a:bodyPr/>
          <a:lstStyle/>
          <a:p>
            <a:r>
              <a:rPr lang="fr-FR" dirty="0"/>
              <a:t>On sait maintenant que :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E70B2C7-213C-B04C-B447-0935B3E4E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5284" y="1900144"/>
            <a:ext cx="4929382" cy="2512105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fr-FR" b="1" dirty="0"/>
              <a:t>La transmission commence avant les symptômes</a:t>
            </a:r>
          </a:p>
          <a:p>
            <a:r>
              <a:rPr lang="fr-FR" dirty="0"/>
              <a:t>Chez les </a:t>
            </a:r>
            <a:r>
              <a:rPr lang="fr-FR" b="1" dirty="0"/>
              <a:t>sujets pré-symptomatiques</a:t>
            </a:r>
            <a:r>
              <a:rPr lang="fr-FR" dirty="0"/>
              <a:t> (sans toux, sans éternuement) </a:t>
            </a:r>
            <a:r>
              <a:rPr lang="fr-FR" b="1" dirty="0"/>
              <a:t>la quantité de virus peut être très élevée</a:t>
            </a:r>
          </a:p>
          <a:p>
            <a:r>
              <a:rPr lang="fr-FR" dirty="0"/>
              <a:t>Les </a:t>
            </a:r>
            <a:r>
              <a:rPr lang="fr-FR" b="1" dirty="0"/>
              <a:t>sujets asymptomatiques peuvent être aussi contagieux</a:t>
            </a:r>
          </a:p>
        </p:txBody>
      </p:sp>
      <p:pic>
        <p:nvPicPr>
          <p:cNvPr id="20" name="Image 19" descr="Une image contenant assis, regardant, tenant, petit&#10;&#10;Description générée automatiquement">
            <a:extLst>
              <a:ext uri="{FF2B5EF4-FFF2-40B4-BE49-F238E27FC236}">
                <a16:creationId xmlns:a16="http://schemas.microsoft.com/office/drawing/2014/main" id="{F0E6AF5C-A2A0-094F-B60B-AA13344623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1" y="2106106"/>
            <a:ext cx="4502594" cy="2512105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8BBC0CA-3B3B-E741-B011-F69892B62E2E}"/>
              </a:ext>
            </a:extLst>
          </p:cNvPr>
          <p:cNvSpPr/>
          <p:nvPr/>
        </p:nvSpPr>
        <p:spPr>
          <a:xfrm>
            <a:off x="6761683" y="4884821"/>
            <a:ext cx="4560476" cy="142011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rôle de la transmission « air » est maintenant admis par tous, bien que son importance dans la dynamique de l’épidémie ne soit pas connue</a:t>
            </a:r>
          </a:p>
        </p:txBody>
      </p:sp>
      <p:sp>
        <p:nvSpPr>
          <p:cNvPr id="6" name="Flèche courbée vers la droite 5">
            <a:extLst>
              <a:ext uri="{FF2B5EF4-FFF2-40B4-BE49-F238E27FC236}">
                <a16:creationId xmlns:a16="http://schemas.microsoft.com/office/drawing/2014/main" id="{189EF7F4-3D0F-6444-BA85-87C69E33544C}"/>
              </a:ext>
            </a:extLst>
          </p:cNvPr>
          <p:cNvSpPr/>
          <p:nvPr/>
        </p:nvSpPr>
        <p:spPr>
          <a:xfrm>
            <a:off x="5233279" y="2892661"/>
            <a:ext cx="1352005" cy="3185999"/>
          </a:xfrm>
          <a:prstGeom prst="curvedRightArrow">
            <a:avLst>
              <a:gd name="adj1" fmla="val 25000"/>
              <a:gd name="adj2" fmla="val 71883"/>
              <a:gd name="adj3" fmla="val 4724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7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8064FAB7-2C16-0A4D-867C-DB019E64F338}"/>
              </a:ext>
            </a:extLst>
          </p:cNvPr>
          <p:cNvSpPr txBox="1"/>
          <p:nvPr/>
        </p:nvSpPr>
        <p:spPr>
          <a:xfrm>
            <a:off x="8272463" y="3414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DFDDACF2-19B7-0148-9FF8-F24D3EF31AF2}"/>
                  </a:ext>
                </a:extLst>
              </p14:cNvPr>
              <p14:cNvContentPartPr/>
              <p14:nvPr/>
            </p14:nvContentPartPr>
            <p14:xfrm>
              <a:off x="4125532" y="5584432"/>
              <a:ext cx="360" cy="36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DFDDACF2-19B7-0148-9FF8-F24D3EF31A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6892" y="557579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1" name="ZoneTexte 110">
            <a:extLst>
              <a:ext uri="{FF2B5EF4-FFF2-40B4-BE49-F238E27FC236}">
                <a16:creationId xmlns:a16="http://schemas.microsoft.com/office/drawing/2014/main" id="{BA90EF0E-2348-2C4B-ACC1-68A2CF3C0C26}"/>
              </a:ext>
            </a:extLst>
          </p:cNvPr>
          <p:cNvSpPr txBox="1"/>
          <p:nvPr/>
        </p:nvSpPr>
        <p:spPr>
          <a:xfrm>
            <a:off x="9277082" y="4418637"/>
            <a:ext cx="12170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Contagion</a:t>
            </a:r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92063D9-C6E3-8944-AD02-94F0B86F0BA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2756" y="294553"/>
            <a:ext cx="4281729" cy="3236400"/>
          </a:xfrm>
          <a:prstGeom prst="rect">
            <a:avLst/>
          </a:prstGeom>
        </p:spPr>
      </p:pic>
      <p:pic>
        <p:nvPicPr>
          <p:cNvPr id="15" name="Image 1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099AD6F-51D5-2645-910F-F7F043E065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13" y="323424"/>
            <a:ext cx="4290435" cy="3171600"/>
          </a:xfrm>
          <a:prstGeom prst="rect">
            <a:avLst/>
          </a:prstGeom>
        </p:spPr>
      </p:pic>
      <p:pic>
        <p:nvPicPr>
          <p:cNvPr id="18" name="Image 1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DEAA678-4220-BD47-9B6C-4CE70D66711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201" y="3505963"/>
            <a:ext cx="4560000" cy="3420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DA9277B-AE46-BD48-8EE2-DA70C2496E96}"/>
              </a:ext>
            </a:extLst>
          </p:cNvPr>
          <p:cNvSpPr txBox="1"/>
          <p:nvPr/>
        </p:nvSpPr>
        <p:spPr>
          <a:xfrm>
            <a:off x="330375" y="4073639"/>
            <a:ext cx="3029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contagiosité débutant </a:t>
            </a:r>
          </a:p>
          <a:p>
            <a:r>
              <a:rPr lang="fr-FR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avant</a:t>
            </a: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les symptômes est </a:t>
            </a:r>
          </a:p>
          <a:p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fait maintenant admis </a:t>
            </a:r>
          </a:p>
          <a:p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 toutes les instances</a:t>
            </a:r>
          </a:p>
        </p:txBody>
      </p:sp>
    </p:spTree>
    <p:extLst>
      <p:ext uri="{BB962C8B-B14F-4D97-AF65-F5344CB8AC3E}">
        <p14:creationId xmlns:p14="http://schemas.microsoft.com/office/powerpoint/2010/main" val="124372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363868"/>
            <a:ext cx="11253225" cy="1320800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Mais la </a:t>
            </a:r>
            <a:r>
              <a:rPr lang="fr-FR" sz="3100" b="1" dirty="0"/>
              <a:t>transmission « air » par microgouttelettes </a:t>
            </a:r>
            <a:r>
              <a:rPr lang="fr-FR" sz="3100" dirty="0"/>
              <a:t>(</a:t>
            </a:r>
            <a:r>
              <a:rPr lang="fr-FR" sz="3100" i="1" dirty="0" err="1"/>
              <a:t>droplet</a:t>
            </a:r>
            <a:r>
              <a:rPr lang="fr-FR" sz="3100" i="1" dirty="0"/>
              <a:t> </a:t>
            </a:r>
            <a:r>
              <a:rPr lang="fr-FR" sz="3100" i="1" dirty="0" err="1"/>
              <a:t>nuclei</a:t>
            </a:r>
            <a:r>
              <a:rPr lang="fr-FR" sz="3100" dirty="0"/>
              <a:t>) est </a:t>
            </a:r>
            <a:r>
              <a:rPr lang="fr-FR" sz="3100" b="1" dirty="0"/>
              <a:t>possible </a:t>
            </a:r>
            <a:br>
              <a:rPr lang="fr-FR" sz="3100" b="1" dirty="0"/>
            </a:br>
            <a:r>
              <a:rPr lang="fr-FR" sz="2000" dirty="0">
                <a:solidFill>
                  <a:schemeClr val="tx1"/>
                </a:solidFill>
              </a:rPr>
              <a:t>- Les petites gouttelettes sont inhalées directement dans les voies aériennes inférieures</a:t>
            </a:r>
            <a:br>
              <a:rPr lang="fr-FR" sz="2000" dirty="0"/>
            </a:br>
            <a:r>
              <a:rPr lang="fr-FR" sz="2000" dirty="0">
                <a:solidFill>
                  <a:schemeClr val="tx1"/>
                </a:solidFill>
              </a:rPr>
              <a:t>- Depuis quelques semaines on savait que de l’ARN viral y est détecté, 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- </a:t>
            </a:r>
            <a:r>
              <a:rPr lang="fr-FR" sz="2000" dirty="0">
                <a:solidFill>
                  <a:schemeClr val="accent2"/>
                </a:solidFill>
              </a:rPr>
              <a:t>Depuis peu on sait que l’on peut y cultiver le SARS-CoV-2  (</a:t>
            </a:r>
            <a:r>
              <a:rPr lang="fr-FR" sz="2000" dirty="0" err="1">
                <a:solidFill>
                  <a:schemeClr val="accent2"/>
                </a:solidFill>
              </a:rPr>
              <a:t>Santarpia</a:t>
            </a:r>
            <a:r>
              <a:rPr lang="fr-FR" sz="2000" dirty="0">
                <a:solidFill>
                  <a:schemeClr val="accent2"/>
                </a:solidFill>
              </a:rPr>
              <a:t> 			</a:t>
            </a:r>
            <a:r>
              <a:rPr lang="fr-FR" sz="1800" dirty="0">
                <a:solidFill>
                  <a:schemeClr val="accent2"/>
                </a:solidFill>
              </a:rPr>
              <a:t>https://</a:t>
            </a:r>
            <a:r>
              <a:rPr lang="fr-FR" sz="1800" dirty="0" err="1">
                <a:solidFill>
                  <a:schemeClr val="accent2"/>
                </a:solidFill>
              </a:rPr>
              <a:t>www.medrxiv.org</a:t>
            </a:r>
            <a:r>
              <a:rPr lang="fr-FR" sz="1800" dirty="0">
                <a:solidFill>
                  <a:schemeClr val="accent2"/>
                </a:solidFill>
              </a:rPr>
              <a:t>/content/10.1101/2020.07.13.20041632v2)</a:t>
            </a:r>
            <a:br>
              <a:rPr lang="fr-FR" sz="1800" b="1" dirty="0">
                <a:solidFill>
                  <a:schemeClr val="accent2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- </a:t>
            </a:r>
            <a:r>
              <a:rPr lang="fr-FR" sz="2000" dirty="0">
                <a:solidFill>
                  <a:schemeClr val="tx1"/>
                </a:solidFill>
              </a:rPr>
              <a:t>Le risque « air » est accentué dans des conditions particulières, en milieu fermé (</a:t>
            </a:r>
            <a:r>
              <a:rPr lang="fr-FR" sz="2000" dirty="0" err="1">
                <a:solidFill>
                  <a:schemeClr val="tx1"/>
                </a:solidFill>
              </a:rPr>
              <a:t>aérolisation</a:t>
            </a:r>
            <a:r>
              <a:rPr lang="fr-FR" sz="2000" dirty="0">
                <a:solidFill>
                  <a:schemeClr val="tx1"/>
                </a:solidFill>
              </a:rPr>
              <a:t>). 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-</a:t>
            </a:r>
            <a:endParaRPr lang="fr-FR" sz="20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4F7C127-2EB4-3C4C-B77E-A30EBA1D60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514" y="2705722"/>
            <a:ext cx="3634226" cy="291187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8F5DC80-D340-9E4E-B9CE-5FD7D3B9C7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16" y="2715821"/>
            <a:ext cx="4086675" cy="289233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83FE6A-BF3D-174D-8D96-2521C5E455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855" y="2702620"/>
            <a:ext cx="3910196" cy="290632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84BAA99-79F0-AD45-A7D2-37F8C44A444A}"/>
              </a:ext>
            </a:extLst>
          </p:cNvPr>
          <p:cNvSpPr/>
          <p:nvPr/>
        </p:nvSpPr>
        <p:spPr>
          <a:xfrm>
            <a:off x="2270234" y="5650815"/>
            <a:ext cx="6868322" cy="1077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Petites  gouttelettes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1 à 10 µm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Contiennent de l’ARN virale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Restent plusieurs heures dans l’air et se diluent dans l’atmosphère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79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1" y="609600"/>
            <a:ext cx="11160578" cy="1320800"/>
          </a:xfrm>
        </p:spPr>
        <p:txBody>
          <a:bodyPr>
            <a:normAutofit/>
          </a:bodyPr>
          <a:lstStyle/>
          <a:p>
            <a:r>
              <a:rPr lang="fr-FR" sz="3200" dirty="0"/>
              <a:t>Petites gouttelettes: effet de l’aération </a:t>
            </a:r>
            <a:r>
              <a:rPr lang="fr-FR" sz="2400" dirty="0"/>
              <a:t>(ouverture des fenêtres)</a:t>
            </a:r>
            <a:br>
              <a:rPr lang="fr-FR" sz="3200" dirty="0"/>
            </a:br>
            <a:r>
              <a:rPr lang="fr-FR" sz="2000" i="1" dirty="0"/>
              <a:t>En quelques minutes les µgouttelettes disparaissent</a:t>
            </a:r>
            <a:endParaRPr lang="fr-FR" sz="2700" i="1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84BAA99-79F0-AD45-A7D2-37F8C44A444A}"/>
              </a:ext>
            </a:extLst>
          </p:cNvPr>
          <p:cNvSpPr/>
          <p:nvPr/>
        </p:nvSpPr>
        <p:spPr>
          <a:xfrm>
            <a:off x="3053442" y="5487529"/>
            <a:ext cx="6085114" cy="1077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L’aération régulière des pièces permet de chasser les petites gouttelettes vers l’extérieur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348D1D6-EFFA-1444-96DB-51289AB6B4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70" y="2320471"/>
            <a:ext cx="3729118" cy="261831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ACB94C1-72DE-0243-8430-29DF6DCC9D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309" y="2320471"/>
            <a:ext cx="3732494" cy="261831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3E9A3C-85A8-BE42-8653-FE14AFD0A9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690" y="2320471"/>
            <a:ext cx="3729119" cy="26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6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23" y="1036018"/>
            <a:ext cx="10280429" cy="1320800"/>
          </a:xfrm>
        </p:spPr>
        <p:txBody>
          <a:bodyPr>
            <a:normAutofit/>
          </a:bodyPr>
          <a:lstStyle/>
          <a:p>
            <a:r>
              <a:rPr lang="fr-FR" dirty="0"/>
              <a:t>Ont contribué à la réalisation de ce diaporama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5216B3-DAFB-3C4D-9CAE-3FD60861C42D}"/>
              </a:ext>
            </a:extLst>
          </p:cNvPr>
          <p:cNvSpPr/>
          <p:nvPr/>
        </p:nvSpPr>
        <p:spPr>
          <a:xfrm>
            <a:off x="750652" y="1551810"/>
            <a:ext cx="10661831" cy="543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endParaRPr lang="fr-FR" sz="2400" b="1" dirty="0"/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b="1" dirty="0"/>
              <a:t>Yves Gillet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b="1" dirty="0"/>
              <a:t>Amine Si Ali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b="1" dirty="0"/>
              <a:t>Olivier Romain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b="1" dirty="0"/>
              <a:t>Emmanuel </a:t>
            </a:r>
            <a:r>
              <a:rPr lang="fr-FR" sz="2400" b="1" dirty="0" err="1"/>
              <a:t>Grimprel</a:t>
            </a:r>
            <a:endParaRPr lang="fr-FR" sz="2400" b="1" dirty="0"/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b="1" dirty="0"/>
              <a:t>Vincent </a:t>
            </a:r>
            <a:r>
              <a:rPr lang="fr-FR" sz="2400" b="1" dirty="0" err="1"/>
              <a:t>Gajdos</a:t>
            </a:r>
            <a:endParaRPr lang="fr-FR" sz="2400" b="1" dirty="0"/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b="1" dirty="0"/>
              <a:t>Marie-Aliette </a:t>
            </a:r>
            <a:r>
              <a:rPr lang="fr-FR" sz="2400" b="1" dirty="0" err="1"/>
              <a:t>Dommergues</a:t>
            </a:r>
            <a:endParaRPr lang="fr-FR" sz="2400" b="1" dirty="0"/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b="1" dirty="0"/>
              <a:t>François Vie Le Sage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b="1" dirty="0"/>
              <a:t>Geneviève </a:t>
            </a:r>
            <a:r>
              <a:rPr lang="fr-FR" sz="2400" b="1" dirty="0" err="1"/>
              <a:t>Monguillot</a:t>
            </a:r>
            <a:endParaRPr lang="fr-FR" sz="2400" b="1" dirty="0"/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sz="2400" dirty="0">
              <a:solidFill>
                <a:srgbClr val="0070C0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3B34F06-8D24-9148-9B19-9F97F43852CA}"/>
              </a:ext>
            </a:extLst>
          </p:cNvPr>
          <p:cNvSpPr/>
          <p:nvPr/>
        </p:nvSpPr>
        <p:spPr>
          <a:xfrm>
            <a:off x="5752214" y="2041670"/>
            <a:ext cx="5689134" cy="3624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b="1" i="1" dirty="0"/>
              <a:t>Avertissement : </a:t>
            </a:r>
            <a:r>
              <a:rPr lang="fr-FR" sz="2200" b="1" i="1" dirty="0"/>
              <a:t>Il persiste encore de très nombreuses inconnues sur 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i="1" dirty="0"/>
              <a:t>ce virus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i="1" dirty="0"/>
              <a:t>cette pandémie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i="1" dirty="0"/>
              <a:t>les traitements</a:t>
            </a:r>
          </a:p>
        </p:txBody>
      </p:sp>
    </p:spTree>
    <p:extLst>
      <p:ext uri="{BB962C8B-B14F-4D97-AF65-F5344CB8AC3E}">
        <p14:creationId xmlns:p14="http://schemas.microsoft.com/office/powerpoint/2010/main" val="82338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sz="3200" dirty="0"/>
              <a:t>Se protéger de la transmission « air »</a:t>
            </a:r>
            <a:endParaRPr lang="fr-FR" sz="2700" dirty="0"/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0" y="1608083"/>
            <a:ext cx="10477499" cy="49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Mesures correctives</a:t>
            </a:r>
          </a:p>
          <a:p>
            <a:pPr lvl="1"/>
            <a:r>
              <a:rPr lang="fr-FR" sz="1800" b="1" dirty="0"/>
              <a:t>FFP2 </a:t>
            </a:r>
            <a:r>
              <a:rPr lang="fr-FR" sz="1800" b="1" i="1" u="sng" dirty="0"/>
              <a:t>théoriquement </a:t>
            </a:r>
            <a:r>
              <a:rPr lang="fr-FR" sz="1800" b="1" dirty="0"/>
              <a:t>&gt; Masque chirurgical </a:t>
            </a:r>
          </a:p>
          <a:p>
            <a:pPr lvl="2"/>
            <a:r>
              <a:rPr lang="fr-FR" sz="1600" dirty="0"/>
              <a:t>Une analyse Cochrane ne montre pas de ≠ significative</a:t>
            </a:r>
          </a:p>
          <a:p>
            <a:pPr lvl="3"/>
            <a:r>
              <a:rPr lang="fr-FR" dirty="0"/>
              <a:t>Jefferson </a:t>
            </a:r>
            <a:r>
              <a:rPr lang="fr-FR" dirty="0" err="1"/>
              <a:t>T</a:t>
            </a:r>
            <a:r>
              <a:rPr lang="fr-FR" dirty="0"/>
              <a:t> </a:t>
            </a:r>
            <a:r>
              <a:rPr lang="fr-FR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https://doi.org/10.1101/2020.03.30.20047217</a:t>
            </a:r>
            <a:endParaRPr lang="fr-FR" sz="1400" dirty="0">
              <a:solidFill>
                <a:schemeClr val="accent2"/>
              </a:solidFill>
            </a:endParaRPr>
          </a:p>
          <a:p>
            <a:pPr lvl="2"/>
            <a:r>
              <a:rPr lang="fr-FR" sz="1600" dirty="0"/>
              <a:t>Un avis des hygiénistes et infectiologues de l’APHP </a:t>
            </a:r>
            <a:r>
              <a:rPr lang="fr-FR" sz="1600"/>
              <a:t>a été </a:t>
            </a:r>
            <a:r>
              <a:rPr lang="fr-FR" sz="1600" dirty="0"/>
              <a:t>publié dans ce sens</a:t>
            </a:r>
          </a:p>
          <a:p>
            <a:pPr lvl="3"/>
            <a:r>
              <a:rPr lang="fr-FR" sz="1400" u="sng" dirty="0">
                <a:solidFill>
                  <a:schemeClr val="accent2"/>
                </a:solidFill>
              </a:rPr>
              <a:t>https://</a:t>
            </a:r>
            <a:r>
              <a:rPr lang="fr-FR" sz="1400" u="sng" dirty="0" err="1">
                <a:solidFill>
                  <a:schemeClr val="accent2"/>
                </a:solidFill>
              </a:rPr>
              <a:t>www.infectiologie.com</a:t>
            </a:r>
            <a:r>
              <a:rPr lang="fr-FR" sz="1400" u="sng" dirty="0">
                <a:solidFill>
                  <a:schemeClr val="accent2"/>
                </a:solidFill>
              </a:rPr>
              <a:t>/</a:t>
            </a:r>
            <a:r>
              <a:rPr lang="fr-FR" sz="1400" u="sng" dirty="0" err="1">
                <a:solidFill>
                  <a:schemeClr val="accent2"/>
                </a:solidFill>
              </a:rPr>
              <a:t>UserFiles</a:t>
            </a:r>
            <a:r>
              <a:rPr lang="fr-FR" sz="1400" u="sng" dirty="0">
                <a:solidFill>
                  <a:schemeClr val="accent2"/>
                </a:solidFill>
              </a:rPr>
              <a:t>/File/</a:t>
            </a:r>
            <a:r>
              <a:rPr lang="fr-FR" sz="1400" u="sng" dirty="0" err="1">
                <a:solidFill>
                  <a:schemeClr val="accent2"/>
                </a:solidFill>
              </a:rPr>
              <a:t>spilf</a:t>
            </a:r>
            <a:r>
              <a:rPr lang="fr-FR" sz="1400" u="sng" dirty="0">
                <a:solidFill>
                  <a:schemeClr val="accent2"/>
                </a:solidFill>
              </a:rPr>
              <a:t>/</a:t>
            </a:r>
            <a:r>
              <a:rPr lang="fr-FR" sz="1400" u="sng" dirty="0" err="1">
                <a:solidFill>
                  <a:schemeClr val="accent2"/>
                </a:solidFill>
              </a:rPr>
              <a:t>recos</a:t>
            </a:r>
            <a:r>
              <a:rPr lang="fr-FR" sz="1400" u="sng" dirty="0">
                <a:solidFill>
                  <a:schemeClr val="accent2"/>
                </a:solidFill>
              </a:rPr>
              <a:t>/choix-des-masques-14-avril-2020.pdf</a:t>
            </a:r>
          </a:p>
          <a:p>
            <a:pPr lvl="2"/>
            <a:r>
              <a:rPr lang="fr-FR" sz="1600" dirty="0"/>
              <a:t>Enfin un avis très récent de la société d’hygiène hospitalière sur le port des masques vient d’être mis en ligne</a:t>
            </a:r>
          </a:p>
          <a:p>
            <a:pPr lvl="3"/>
            <a:r>
              <a:rPr lang="fr-FR" sz="1400" u="sng" dirty="0">
                <a:solidFill>
                  <a:schemeClr val="accent2"/>
                </a:solidFill>
              </a:rPr>
              <a:t>https://www.sf2h.net/</a:t>
            </a:r>
            <a:r>
              <a:rPr lang="fr-FR" sz="1400" u="sng" dirty="0" err="1">
                <a:solidFill>
                  <a:schemeClr val="accent2"/>
                </a:solidFill>
              </a:rPr>
              <a:t>wp</a:t>
            </a:r>
            <a:r>
              <a:rPr lang="fr-FR" sz="1400" u="sng" dirty="0">
                <a:solidFill>
                  <a:schemeClr val="accent2"/>
                </a:solidFill>
              </a:rPr>
              <a:t>-content/</a:t>
            </a:r>
            <a:r>
              <a:rPr lang="fr-FR" sz="1400" u="sng" dirty="0" err="1">
                <a:solidFill>
                  <a:schemeClr val="accent2"/>
                </a:solidFill>
              </a:rPr>
              <a:t>uploads</a:t>
            </a:r>
            <a:r>
              <a:rPr lang="fr-FR" sz="1400" u="sng" dirty="0">
                <a:solidFill>
                  <a:schemeClr val="accent2"/>
                </a:solidFill>
              </a:rPr>
              <a:t>/2020/02/</a:t>
            </a:r>
            <a:endParaRPr lang="fr-FR" sz="1800" u="sng" dirty="0">
              <a:solidFill>
                <a:schemeClr val="accent2"/>
              </a:solidFill>
            </a:endParaRPr>
          </a:p>
          <a:p>
            <a:pPr lvl="1"/>
            <a:r>
              <a:rPr lang="fr-FR" sz="1800" b="1" dirty="0"/>
              <a:t>Aération des pièces +++</a:t>
            </a:r>
          </a:p>
          <a:p>
            <a:pPr lvl="1"/>
            <a:r>
              <a:rPr lang="fr-FR" sz="1800" b="1" dirty="0"/>
              <a:t>Masque anti-projection </a:t>
            </a:r>
            <a:r>
              <a:rPr lang="fr-FR" sz="1800" dirty="0"/>
              <a:t>(Alternatif ou Masque chirurgical) </a:t>
            </a:r>
            <a:r>
              <a:rPr lang="fr-FR" sz="1800" b="1" dirty="0"/>
              <a:t>pour les patients </a:t>
            </a:r>
            <a:r>
              <a:rPr lang="fr-FR" sz="1800" dirty="0"/>
              <a:t>essentiellement pour </a:t>
            </a:r>
            <a:r>
              <a:rPr lang="fr-FR" sz="1800" b="1" u="sng" dirty="0"/>
              <a:t>limiter l’émission des gouttelettes et aérosols </a:t>
            </a:r>
            <a:r>
              <a:rPr lang="fr-FR" sz="1800" dirty="0"/>
              <a:t>potentiellement contaminants pour les autres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F2D7EB4-DF3A-A941-8E37-9181C5ED8D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329" y="1092048"/>
            <a:ext cx="4062710" cy="166861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6329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367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sz="2700" dirty="0"/>
              <a:t>Port du masque en population générale (chirurgical ou alternatif)</a:t>
            </a:r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0" y="1608083"/>
            <a:ext cx="10477499" cy="49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2200029-6B55-314B-B31A-B867FD0E58BA}"/>
              </a:ext>
            </a:extLst>
          </p:cNvPr>
          <p:cNvSpPr txBox="1"/>
          <p:nvPr/>
        </p:nvSpPr>
        <p:spPr>
          <a:xfrm>
            <a:off x="713950" y="1680530"/>
            <a:ext cx="106207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b="1" dirty="0"/>
              <a:t>&gt; 95 % des clusters importants ont été secondaires à des contaminations en milieu fermé </a:t>
            </a:r>
            <a:r>
              <a:rPr lang="fr-FR" sz="2000" dirty="0"/>
              <a:t>et non en extérieur</a:t>
            </a:r>
          </a:p>
          <a:p>
            <a:pPr>
              <a:buClr>
                <a:schemeClr val="accent1"/>
              </a:buClr>
            </a:pPr>
            <a:r>
              <a:rPr lang="fr-FR" sz="2000" dirty="0"/>
              <a:t>    Ceci s’explique par le fait que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La distanciation est moins aisée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La contamination « air » s’observe très préférentiellement en milieu fermé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Le port d’un masque par chacun limite la quantité de particules émises en toussant, éternuant ou parlant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Le port du masque est recommandé en extérieur lorsque :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la distanciation n’est pas assurée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il y a beaucoup de personnes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le temps de contact est prolongé (&gt;15’)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C012255-AAED-8C49-AB4F-9D94A07EC82A}"/>
              </a:ext>
            </a:extLst>
          </p:cNvPr>
          <p:cNvSpPr txBox="1"/>
          <p:nvPr/>
        </p:nvSpPr>
        <p:spPr>
          <a:xfrm>
            <a:off x="390425" y="4209534"/>
            <a:ext cx="110361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i="1" dirty="0"/>
              <a:t>Depuis le 20 Juillet 2020, le port d’un masque est obligatoire en France dans les espaces publics clos</a:t>
            </a:r>
          </a:p>
        </p:txBody>
      </p:sp>
      <p:pic>
        <p:nvPicPr>
          <p:cNvPr id="15" name="Image 14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191D3AFC-9B3B-A74A-9D3C-499685186E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0"/>
            <a:ext cx="1063331" cy="58246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33C81B3-0A5F-DB4E-8EAA-62C9D7DD0A24}"/>
              </a:ext>
            </a:extLst>
          </p:cNvPr>
          <p:cNvSpPr txBox="1"/>
          <p:nvPr/>
        </p:nvSpPr>
        <p:spPr>
          <a:xfrm>
            <a:off x="-17242" y="6545385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</p:spTree>
    <p:extLst>
      <p:ext uri="{BB962C8B-B14F-4D97-AF65-F5344CB8AC3E}">
        <p14:creationId xmlns:p14="http://schemas.microsoft.com/office/powerpoint/2010/main" val="3249121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5216B3-DAFB-3C4D-9CAE-3FD60861C42D}"/>
              </a:ext>
            </a:extLst>
          </p:cNvPr>
          <p:cNvSpPr/>
          <p:nvPr/>
        </p:nvSpPr>
        <p:spPr>
          <a:xfrm>
            <a:off x="540718" y="2577872"/>
            <a:ext cx="6754329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/>
              <a:t>DISTANCEMENT</a:t>
            </a:r>
            <a:r>
              <a:rPr lang="fr-FR" dirty="0"/>
              <a:t> &gt; 1 M 	AOR = 0·18, 95% CI 0·09 to 0·38</a:t>
            </a:r>
          </a:p>
          <a:p>
            <a:pPr marL="1257300" lvl="2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/>
              <a:t>Efficacité ⇧ avec la distance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/>
              <a:t>MASQUES </a:t>
            </a:r>
            <a:r>
              <a:rPr lang="fr-FR" dirty="0"/>
              <a:t> 			AOR = 0·15, 95% CI 0·07 to 0·34</a:t>
            </a:r>
          </a:p>
          <a:p>
            <a:pPr marL="1257300" lvl="2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/>
              <a:t>FFP2 &gt; Chirurgical et alternatif</a:t>
            </a:r>
          </a:p>
          <a:p>
            <a:pPr marL="1257300" lvl="2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/>
              <a:t>Soins &gt; population générale</a:t>
            </a:r>
          </a:p>
          <a:p>
            <a:pPr lvl="2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dirty="0"/>
              <a:t>(meilleure utilisation chez les soignants ?)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/>
              <a:t>PROTECTION OCULAIRE  </a:t>
            </a:r>
            <a:r>
              <a:rPr lang="fr-FR" dirty="0"/>
              <a:t>AOR = 0·22, 95% CI 0·12 to 0·39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CCFB23-3D52-EC48-80B5-9EF6EB8FC9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79" y="2450660"/>
            <a:ext cx="4912390" cy="304157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14857DC-C1B5-3C45-9326-01CE86440AB9}"/>
              </a:ext>
            </a:extLst>
          </p:cNvPr>
          <p:cNvSpPr txBox="1"/>
          <p:nvPr/>
        </p:nvSpPr>
        <p:spPr>
          <a:xfrm>
            <a:off x="6231758" y="5830449"/>
            <a:ext cx="5644811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L’efficacité varie en fonction de la circulation virale</a:t>
            </a:r>
          </a:p>
          <a:p>
            <a:pPr algn="ctr"/>
            <a:r>
              <a:rPr lang="fr-FR" dirty="0">
                <a:sym typeface="Wingdings" pitchFamily="2" charset="2"/>
              </a:rPr>
              <a:t>  </a:t>
            </a:r>
            <a:r>
              <a:rPr lang="fr-FR" dirty="0"/>
              <a:t>Intérêt variable en fonction du risque</a:t>
            </a:r>
          </a:p>
        </p:txBody>
      </p:sp>
      <p:pic>
        <p:nvPicPr>
          <p:cNvPr id="13" name="Image 12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B6CCFE2C-5B21-1E45-9B45-A883A9B695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" y="1855"/>
            <a:ext cx="1063331" cy="5824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52" y="318488"/>
            <a:ext cx="11227981" cy="1320800"/>
          </a:xfrm>
        </p:spPr>
        <p:txBody>
          <a:bodyPr>
            <a:noAutofit/>
          </a:bodyPr>
          <a:lstStyle/>
          <a:p>
            <a:r>
              <a:rPr lang="en-US" sz="2400" dirty="0"/>
              <a:t>Physical distancing, face masks, and eye protection to prevent person-to-person transmission of SARS-CoV-2 a systematic review and meta-analysis </a:t>
            </a:r>
            <a:br>
              <a:rPr lang="en-US" sz="2400" dirty="0"/>
            </a:br>
            <a:r>
              <a:rPr lang="en-US" sz="2400" i="1" dirty="0"/>
              <a:t>Chu Lancet 2020; 395: 1973–87</a:t>
            </a:r>
            <a:br>
              <a:rPr lang="fr-FR" sz="2400" dirty="0"/>
            </a:br>
            <a:endParaRPr lang="fr-FR" sz="1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8EECD4-9C91-7146-B0F9-3E646645E3E4}"/>
              </a:ext>
            </a:extLst>
          </p:cNvPr>
          <p:cNvSpPr txBox="1"/>
          <p:nvPr/>
        </p:nvSpPr>
        <p:spPr>
          <a:xfrm>
            <a:off x="4529" y="6545386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</p:spTree>
    <p:extLst>
      <p:ext uri="{BB962C8B-B14F-4D97-AF65-F5344CB8AC3E}">
        <p14:creationId xmlns:p14="http://schemas.microsoft.com/office/powerpoint/2010/main" val="238063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23" y="375618"/>
            <a:ext cx="10872744" cy="1320800"/>
          </a:xfrm>
        </p:spPr>
        <p:txBody>
          <a:bodyPr>
            <a:normAutofit fontScale="90000"/>
          </a:bodyPr>
          <a:lstStyle/>
          <a:p>
            <a:r>
              <a:rPr lang="fr-FR" sz="3100" b="1" dirty="0"/>
              <a:t>Association </a:t>
            </a:r>
            <a:r>
              <a:rPr lang="fr-FR" sz="3100" b="1" dirty="0" err="1"/>
              <a:t>Between</a:t>
            </a:r>
            <a:r>
              <a:rPr lang="fr-FR" sz="3100" b="1" dirty="0"/>
              <a:t> Universal </a:t>
            </a:r>
            <a:r>
              <a:rPr lang="fr-FR" sz="3100" b="1" dirty="0" err="1"/>
              <a:t>Masking</a:t>
            </a:r>
            <a:r>
              <a:rPr lang="fr-FR" sz="3100" b="1" dirty="0"/>
              <a:t> in a </a:t>
            </a:r>
            <a:r>
              <a:rPr lang="fr-FR" sz="3100" b="1" dirty="0" err="1"/>
              <a:t>Health</a:t>
            </a:r>
            <a:r>
              <a:rPr lang="fr-FR" sz="3100" b="1" dirty="0"/>
              <a:t> Care System and SARS-CoV-2 </a:t>
            </a:r>
            <a:r>
              <a:rPr lang="fr-FR" sz="3100" b="1" dirty="0" err="1"/>
              <a:t>Positivity</a:t>
            </a:r>
            <a:r>
              <a:rPr lang="fr-FR" sz="3100" b="1" dirty="0"/>
              <a:t> </a:t>
            </a:r>
            <a:r>
              <a:rPr lang="fr-FR" sz="3100" b="1" dirty="0" err="1"/>
              <a:t>Among</a:t>
            </a:r>
            <a:r>
              <a:rPr lang="fr-FR" sz="3100" b="1" dirty="0"/>
              <a:t> </a:t>
            </a:r>
            <a:r>
              <a:rPr lang="fr-FR" sz="3100" b="1" dirty="0" err="1"/>
              <a:t>Health</a:t>
            </a:r>
            <a:r>
              <a:rPr lang="fr-FR" sz="3100" b="1" dirty="0"/>
              <a:t> Care </a:t>
            </a:r>
            <a:r>
              <a:rPr lang="fr-FR" sz="3100" b="1" dirty="0" err="1"/>
              <a:t>Workers</a:t>
            </a:r>
            <a:br>
              <a:rPr lang="fr-FR" b="1" dirty="0"/>
            </a:br>
            <a:br>
              <a:rPr lang="fr-FR" b="1" dirty="0"/>
            </a:br>
            <a:endParaRPr lang="fr-F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B5A9241-D90D-AB4E-8372-36F5E7F8938A}"/>
              </a:ext>
            </a:extLst>
          </p:cNvPr>
          <p:cNvSpPr txBox="1"/>
          <p:nvPr/>
        </p:nvSpPr>
        <p:spPr>
          <a:xfrm>
            <a:off x="3532669" y="6460610"/>
            <a:ext cx="554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sz="1200" i="1" dirty="0">
                <a:solidFill>
                  <a:schemeClr val="accent1"/>
                </a:solidFill>
              </a:rPr>
              <a:t>Wang X JAMA. </a:t>
            </a:r>
            <a:r>
              <a:rPr lang="fr-FR" sz="1200" i="1" dirty="0" err="1">
                <a:solidFill>
                  <a:schemeClr val="accent1"/>
                </a:solidFill>
              </a:rPr>
              <a:t>Published</a:t>
            </a:r>
            <a:r>
              <a:rPr lang="fr-FR" sz="1200" i="1" dirty="0">
                <a:solidFill>
                  <a:schemeClr val="accent1"/>
                </a:solidFill>
              </a:rPr>
              <a:t> online July 14, 2020. doi:10.1001/jama.2020.12897</a:t>
            </a:r>
            <a:endParaRPr lang="fr-FR" i="1" dirty="0">
              <a:solidFill>
                <a:schemeClr val="accent1"/>
              </a:solidFill>
            </a:endParaRPr>
          </a:p>
        </p:txBody>
      </p:sp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6EB976DF-4EA5-7F44-AB76-56BF29FA99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5" y="1867568"/>
            <a:ext cx="10872744" cy="4177188"/>
          </a:xfrm>
          <a:prstGeom prst="rect">
            <a:avLst/>
          </a:prstGeom>
        </p:spPr>
      </p:pic>
      <p:pic>
        <p:nvPicPr>
          <p:cNvPr id="13" name="Image 12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355E529A-2AAF-BE4F-9BA5-7FE4FBABF5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078"/>
            <a:ext cx="1063331" cy="58246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D10E67F-791B-2345-8BA8-C3BD3515ECE7}"/>
              </a:ext>
            </a:extLst>
          </p:cNvPr>
          <p:cNvSpPr txBox="1"/>
          <p:nvPr/>
        </p:nvSpPr>
        <p:spPr>
          <a:xfrm>
            <a:off x="-1192" y="6562973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04E5A1-034B-654D-B510-15FB887122C3}"/>
              </a:ext>
            </a:extLst>
          </p:cNvPr>
          <p:cNvSpPr txBox="1"/>
          <p:nvPr/>
        </p:nvSpPr>
        <p:spPr>
          <a:xfrm>
            <a:off x="1063328" y="5901115"/>
            <a:ext cx="1025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Effet du port du masque sur le risque de contamination des professionnels de santé</a:t>
            </a:r>
          </a:p>
          <a:p>
            <a:pPr algn="ctr"/>
            <a:r>
              <a:rPr lang="fr-FR" dirty="0"/>
              <a:t>Le port du masque par les professionnels de santé et par la population diminue le risque </a:t>
            </a:r>
          </a:p>
        </p:txBody>
      </p:sp>
    </p:spTree>
    <p:extLst>
      <p:ext uri="{BB962C8B-B14F-4D97-AF65-F5344CB8AC3E}">
        <p14:creationId xmlns:p14="http://schemas.microsoft.com/office/powerpoint/2010/main" val="1890582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535169"/>
            <a:ext cx="11490251" cy="1320800"/>
          </a:xfrm>
        </p:spPr>
        <p:txBody>
          <a:bodyPr>
            <a:normAutofit/>
          </a:bodyPr>
          <a:lstStyle/>
          <a:p>
            <a:r>
              <a:rPr lang="fr-FR" sz="2700" dirty="0"/>
              <a:t>Port du masque en population générale </a:t>
            </a:r>
            <a:br>
              <a:rPr lang="fr-FR" sz="2700" dirty="0"/>
            </a:br>
            <a:r>
              <a:rPr lang="fr-FR" sz="2700" dirty="0"/>
              <a:t>				Efficacité dans les salons de coiffure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630C93-3CE3-ED41-9D5D-CDF848E56A40}"/>
              </a:ext>
            </a:extLst>
          </p:cNvPr>
          <p:cNvSpPr txBox="1"/>
          <p:nvPr/>
        </p:nvSpPr>
        <p:spPr>
          <a:xfrm>
            <a:off x="1662269" y="6518277"/>
            <a:ext cx="8407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https://</a:t>
            </a:r>
            <a:r>
              <a:rPr lang="fr-FR" sz="1200" dirty="0" err="1">
                <a:solidFill>
                  <a:schemeClr val="accent1"/>
                </a:solidFill>
              </a:rPr>
              <a:t>www.cdc.gov</a:t>
            </a:r>
            <a:r>
              <a:rPr lang="fr-FR" sz="1200" dirty="0">
                <a:solidFill>
                  <a:schemeClr val="accent1"/>
                </a:solidFill>
              </a:rPr>
              <a:t>/</a:t>
            </a:r>
            <a:r>
              <a:rPr lang="fr-FR" sz="1200" dirty="0" err="1">
                <a:solidFill>
                  <a:schemeClr val="accent1"/>
                </a:solidFill>
              </a:rPr>
              <a:t>mmwr</a:t>
            </a:r>
            <a:r>
              <a:rPr lang="fr-FR" sz="1200" dirty="0">
                <a:solidFill>
                  <a:schemeClr val="accent1"/>
                </a:solidFill>
              </a:rPr>
              <a:t>/volumes/69/</a:t>
            </a:r>
            <a:r>
              <a:rPr lang="fr-FR" sz="1200" dirty="0" err="1">
                <a:solidFill>
                  <a:schemeClr val="accent1"/>
                </a:solidFill>
              </a:rPr>
              <a:t>wr</a:t>
            </a:r>
            <a:r>
              <a:rPr lang="fr-FR" sz="1200" dirty="0">
                <a:solidFill>
                  <a:schemeClr val="accent1"/>
                </a:solidFill>
              </a:rPr>
              <a:t>/mm6928e2.htm?s_cid=mm6928e2_e&amp;deliveryName=USCDC_921-DM32906</a:t>
            </a:r>
          </a:p>
        </p:txBody>
      </p:sp>
      <p:pic>
        <p:nvPicPr>
          <p:cNvPr id="6" name="Image 5" descr="Une image contenant capture d’écran, assis, portable, orange&#10;&#10;Description générée automatiquement">
            <a:extLst>
              <a:ext uri="{FF2B5EF4-FFF2-40B4-BE49-F238E27FC236}">
                <a16:creationId xmlns:a16="http://schemas.microsoft.com/office/drawing/2014/main" id="{ABAF9673-9EEA-1548-8CDB-6C77396794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92" y="1494553"/>
            <a:ext cx="8536637" cy="4472111"/>
          </a:xfrm>
          <a:prstGeom prst="rect">
            <a:avLst/>
          </a:prstGeom>
        </p:spPr>
      </p:pic>
      <p:pic>
        <p:nvPicPr>
          <p:cNvPr id="15" name="Image 14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E6939C0C-79C1-F843-9DBD-1ECFA2A986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582"/>
            <a:ext cx="1063331" cy="58246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F9505C5-2A98-3549-8912-E29DC72C4433}"/>
              </a:ext>
            </a:extLst>
          </p:cNvPr>
          <p:cNvSpPr txBox="1"/>
          <p:nvPr/>
        </p:nvSpPr>
        <p:spPr>
          <a:xfrm>
            <a:off x="1591" y="6535545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0F49E8-C44C-6F44-995C-ACB56FE770DB}"/>
              </a:ext>
            </a:extLst>
          </p:cNvPr>
          <p:cNvSpPr txBox="1"/>
          <p:nvPr/>
        </p:nvSpPr>
        <p:spPr>
          <a:xfrm>
            <a:off x="2209667" y="6073795"/>
            <a:ext cx="748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Aucune contamination si les coiffeurs et les clients portent un masque</a:t>
            </a:r>
          </a:p>
        </p:txBody>
      </p:sp>
    </p:spTree>
    <p:extLst>
      <p:ext uri="{BB962C8B-B14F-4D97-AF65-F5344CB8AC3E}">
        <p14:creationId xmlns:p14="http://schemas.microsoft.com/office/powerpoint/2010/main" val="685570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sz="3200" dirty="0"/>
              <a:t>Se protéger de la transmission par les mains</a:t>
            </a:r>
            <a:endParaRPr lang="fr-FR" sz="2700" dirty="0"/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0" y="1784647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Les mains peuvent être contaminées directement à partir des </a:t>
            </a:r>
            <a:r>
              <a:rPr lang="fr-FR" sz="2200" b="1" dirty="0"/>
              <a:t>sécrétions respiratoires, </a:t>
            </a:r>
            <a:r>
              <a:rPr lang="fr-FR" sz="2200" dirty="0"/>
              <a:t>ou par contact avec </a:t>
            </a:r>
            <a:r>
              <a:rPr lang="fr-FR" sz="2200" b="1" dirty="0"/>
              <a:t>des surfaces ou objets contaminés</a:t>
            </a:r>
          </a:p>
          <a:p>
            <a:r>
              <a:rPr lang="fr-FR" sz="2200" dirty="0"/>
              <a:t>Elles peuvent être donc </a:t>
            </a:r>
            <a:r>
              <a:rPr lang="fr-FR" sz="2200" b="1" dirty="0"/>
              <a:t>impliquées dans la transmission des virus </a:t>
            </a:r>
            <a:r>
              <a:rPr lang="fr-FR" sz="2200" dirty="0"/>
              <a:t>entre les individus, et sont responsables de la contamination à partir des objets  ou des surfaces</a:t>
            </a:r>
          </a:p>
          <a:p>
            <a:r>
              <a:rPr lang="fr-FR" sz="2200" dirty="0"/>
              <a:t>Des virus présents sur des objets ou des surfaces ne peuvent être contaminants que s’ils ont été </a:t>
            </a:r>
            <a:r>
              <a:rPr lang="fr-FR" sz="2200" b="1" dirty="0"/>
              <a:t>amenés sur les muqueuses </a:t>
            </a:r>
            <a:r>
              <a:rPr lang="fr-FR" sz="2200" dirty="0"/>
              <a:t>(nez, bouche, œil) </a:t>
            </a:r>
            <a:r>
              <a:rPr lang="fr-FR" sz="2200" b="1" dirty="0"/>
              <a:t>par les mains</a:t>
            </a:r>
          </a:p>
          <a:p>
            <a:r>
              <a:rPr lang="fr-FR" sz="2200" b="1" dirty="0"/>
              <a:t>En absence de nettoyage, les virus SARS-COV-2, peuvent persister sur les mains, les surfaces et objets pendant plusieurs heures.</a:t>
            </a:r>
          </a:p>
        </p:txBody>
      </p:sp>
    </p:spTree>
    <p:extLst>
      <p:ext uri="{BB962C8B-B14F-4D97-AF65-F5344CB8AC3E}">
        <p14:creationId xmlns:p14="http://schemas.microsoft.com/office/powerpoint/2010/main" val="3817938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sz="3200" dirty="0"/>
              <a:t>Se protéger de la transmission par les mains</a:t>
            </a:r>
            <a:endParaRPr lang="fr-FR" sz="2700" dirty="0"/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0" y="1468126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A94801B-0294-C741-AFDE-E93E0A79BB3D}"/>
              </a:ext>
            </a:extLst>
          </p:cNvPr>
          <p:cNvSpPr/>
          <p:nvPr/>
        </p:nvSpPr>
        <p:spPr>
          <a:xfrm>
            <a:off x="8632371" y="2061666"/>
            <a:ext cx="3258108" cy="2802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La durée de persistance d’une activité potentiellement </a:t>
            </a:r>
            <a:r>
              <a:rPr lang="fr-FR" sz="1400" b="1" dirty="0" err="1"/>
              <a:t>contaminante</a:t>
            </a:r>
            <a:r>
              <a:rPr lang="fr-FR" sz="1400" b="1" dirty="0"/>
              <a:t> </a:t>
            </a:r>
            <a:r>
              <a:rPr lang="fr-FR" sz="1400" dirty="0"/>
              <a:t>dépend du type de surface et des conditions environnementales</a:t>
            </a:r>
          </a:p>
        </p:txBody>
      </p:sp>
      <p:sp>
        <p:nvSpPr>
          <p:cNvPr id="7" name="Rectangle : avec coin rogné 6">
            <a:extLst>
              <a:ext uri="{FF2B5EF4-FFF2-40B4-BE49-F238E27FC236}">
                <a16:creationId xmlns:a16="http://schemas.microsoft.com/office/drawing/2014/main" id="{D2AB6957-36EA-9F47-85D7-DBD8D979A0FA}"/>
              </a:ext>
            </a:extLst>
          </p:cNvPr>
          <p:cNvSpPr/>
          <p:nvPr/>
        </p:nvSpPr>
        <p:spPr>
          <a:xfrm>
            <a:off x="842597" y="1743741"/>
            <a:ext cx="7109536" cy="3231298"/>
          </a:xfrm>
          <a:prstGeom prst="snip1Rect">
            <a:avLst/>
          </a:prstGeom>
          <a:solidFill>
            <a:srgbClr val="FFB527"/>
          </a:solidFill>
          <a:ln>
            <a:solidFill>
              <a:srgbClr val="FFB5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Persistance sur objets et surfaces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/>
              <a:t>Meilleure à 4°C qu’à températures élevées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/>
              <a:t>Plus longue sur surfaces lisses que rugueuses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/>
              <a:t>Au moins 3 h sur papiers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/>
              <a:t>Au moins 2 jours sur bois et tissus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/>
              <a:t>Supérieure sur carton, plastique, aluminium, verre ou acier (poignées de porte, robinets</a:t>
            </a:r>
            <a:r>
              <a:rPr lang="fr-FR" sz="2400" dirty="0"/>
              <a:t>)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087135-0206-8743-868F-FA8EF326BF95}"/>
              </a:ext>
            </a:extLst>
          </p:cNvPr>
          <p:cNvSpPr txBox="1"/>
          <p:nvPr/>
        </p:nvSpPr>
        <p:spPr>
          <a:xfrm>
            <a:off x="1115706" y="5765282"/>
            <a:ext cx="881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Les virus persistent mieux sur les gants que sur des mains lavées régulièrement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21ED65-9A86-5348-B467-73984C119235}"/>
              </a:ext>
            </a:extLst>
          </p:cNvPr>
          <p:cNvSpPr txBox="1"/>
          <p:nvPr/>
        </p:nvSpPr>
        <p:spPr>
          <a:xfrm>
            <a:off x="1765004" y="6507789"/>
            <a:ext cx="8984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accent1"/>
                </a:solidFill>
              </a:rPr>
              <a:t>Chin A Lancet Microbe 2020 https://</a:t>
            </a:r>
            <a:r>
              <a:rPr lang="fr-FR" sz="1200" i="1" dirty="0" err="1">
                <a:solidFill>
                  <a:schemeClr val="accent1"/>
                </a:solidFill>
              </a:rPr>
              <a:t>doi.org</a:t>
            </a:r>
            <a:r>
              <a:rPr lang="fr-FR" sz="1200" i="1" dirty="0">
                <a:solidFill>
                  <a:schemeClr val="accent1"/>
                </a:solidFill>
              </a:rPr>
              <a:t>/10.1016/S2666-5247(20)30003-3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965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sz="3200" dirty="0"/>
              <a:t>Se protéger de la transmission par les mains</a:t>
            </a:r>
            <a:endParaRPr lang="fr-FR" sz="2700" dirty="0"/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650422" y="1310080"/>
            <a:ext cx="10684328" cy="45352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/>
          </a:p>
          <a:p>
            <a:r>
              <a:rPr lang="fr-FR" sz="2800" b="1" dirty="0"/>
              <a:t>Ces virus « enveloppés » sont par contre </a:t>
            </a:r>
            <a:r>
              <a:rPr lang="fr-FR" sz="2800" b="1" dirty="0">
                <a:solidFill>
                  <a:srgbClr val="FF0000"/>
                </a:solidFill>
              </a:rPr>
              <a:t>très sensibles</a:t>
            </a:r>
          </a:p>
          <a:p>
            <a:pPr lvl="1"/>
            <a:r>
              <a:rPr lang="fr-FR" sz="2400" b="1" dirty="0"/>
              <a:t>À l’hygiène des mains fréquente : 	</a:t>
            </a:r>
          </a:p>
          <a:p>
            <a:pPr lvl="2"/>
            <a:r>
              <a:rPr lang="fr-FR" sz="2200" dirty="0"/>
              <a:t>avec produits hydro-alcoolique</a:t>
            </a:r>
          </a:p>
          <a:p>
            <a:pPr lvl="2"/>
            <a:r>
              <a:rPr lang="fr-FR" sz="2400" dirty="0"/>
              <a:t>eau + savon (20’’)</a:t>
            </a:r>
          </a:p>
          <a:p>
            <a:pPr marL="857250" lvl="1" indent="-342900"/>
            <a:r>
              <a:rPr lang="fr-FR" sz="2400" b="1" dirty="0"/>
              <a:t>Aux produits de désinfection </a:t>
            </a:r>
            <a:r>
              <a:rPr lang="fr-FR" sz="2400" dirty="0"/>
              <a:t>pour surfaces et objets (résistent moins de 5 mn)</a:t>
            </a:r>
          </a:p>
          <a:p>
            <a:pPr marL="1257300" lvl="2" indent="-342900"/>
            <a:r>
              <a:rPr lang="fr-FR" sz="2400" dirty="0"/>
              <a:t>Sprays désinfectants virucides divers (NF)</a:t>
            </a:r>
          </a:p>
          <a:p>
            <a:pPr marL="1257300" lvl="2" indent="-342900"/>
            <a:r>
              <a:rPr lang="fr-FR" sz="2400" dirty="0"/>
              <a:t>Javel</a:t>
            </a:r>
          </a:p>
          <a:p>
            <a:pPr marL="1257300" lvl="2" indent="-342900"/>
            <a:r>
              <a:rPr lang="fr-FR" sz="2400" dirty="0"/>
              <a:t>Produits alcoolisés &gt; 60°</a:t>
            </a:r>
          </a:p>
        </p:txBody>
      </p:sp>
      <p:pic>
        <p:nvPicPr>
          <p:cNvPr id="3" name="Image 2" descr="Une image contenant intérieur, bouteille, eau, table&#10;&#10;Description générée automatiquement">
            <a:extLst>
              <a:ext uri="{FF2B5EF4-FFF2-40B4-BE49-F238E27FC236}">
                <a16:creationId xmlns:a16="http://schemas.microsoft.com/office/drawing/2014/main" id="{FA989843-F32D-C74B-9981-91DAAB9433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258" y="4134184"/>
            <a:ext cx="3714750" cy="23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54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dirty="0"/>
              <a:t>Mesures barrières</a:t>
            </a:r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0" y="1767279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Le port du masque</a:t>
            </a:r>
          </a:p>
          <a:p>
            <a:r>
              <a:rPr lang="fr-FR" sz="2400" b="1" dirty="0"/>
              <a:t>Les mesures d’hygiène</a:t>
            </a:r>
          </a:p>
          <a:p>
            <a:r>
              <a:rPr lang="fr-FR" sz="2400" b="1" dirty="0"/>
              <a:t>Les mesures de distanciation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5BCF49-E55A-5143-8106-CBAD312E20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854" y="993749"/>
            <a:ext cx="5205368" cy="54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37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dirty="0"/>
              <a:t>Trois types de masque disponibles</a:t>
            </a:r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1" y="1767279"/>
            <a:ext cx="2775966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E0ACA8-62B5-C64C-A3D7-8A92C3EC2EE7}"/>
              </a:ext>
            </a:extLst>
          </p:cNvPr>
          <p:cNvSpPr txBox="1"/>
          <p:nvPr/>
        </p:nvSpPr>
        <p:spPr>
          <a:xfrm>
            <a:off x="1333499" y="3428647"/>
            <a:ext cx="7378015" cy="12003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Masque FFP2 ou N95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Le plus étanche et le plus efficace en cas de contamination « air »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A privilégier en réanimation, dans toutes situations nécessitant gestes invasifs des voies respiratoires ou en risque d’</a:t>
            </a:r>
            <a:r>
              <a:rPr lang="fr-FR" dirty="0" err="1"/>
              <a:t>aérolisation</a:t>
            </a:r>
            <a:r>
              <a:rPr lang="fr-FR" dirty="0"/>
              <a:t>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00FBB64-043A-7C4D-8AD5-A99DB3A8FA7B}"/>
              </a:ext>
            </a:extLst>
          </p:cNvPr>
          <p:cNvSpPr txBox="1"/>
          <p:nvPr/>
        </p:nvSpPr>
        <p:spPr>
          <a:xfrm>
            <a:off x="866650" y="2028296"/>
            <a:ext cx="6619504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Masque FFP1 ou chirurgical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b="1" dirty="0"/>
              <a:t> Objectif principal </a:t>
            </a:r>
            <a:r>
              <a:rPr lang="fr-FR" dirty="0"/>
              <a:t>: éviter projections de gouttelettes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/>
              <a:t>Protéger des grosses gouttelettes émises de face par autrui</a:t>
            </a:r>
          </a:p>
          <a:p>
            <a:r>
              <a:rPr lang="fr-FR" b="1" dirty="0"/>
              <a:t>Doit être porté systématiquement par les soignants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67C9894-5095-0044-9D17-57940520C894}"/>
              </a:ext>
            </a:extLst>
          </p:cNvPr>
          <p:cNvSpPr txBox="1"/>
          <p:nvPr/>
        </p:nvSpPr>
        <p:spPr>
          <a:xfrm>
            <a:off x="291188" y="5423159"/>
            <a:ext cx="8460971" cy="9233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Masque « alternatifs » ou « maison »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b="1" dirty="0"/>
              <a:t>Objectif principal: </a:t>
            </a:r>
            <a:r>
              <a:rPr lang="fr-FR" dirty="0"/>
              <a:t>limiter les projections de gouttelettes dans l’atmosphère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b="1" dirty="0"/>
              <a:t>Pouvoir de protection non garanti</a:t>
            </a:r>
          </a:p>
        </p:txBody>
      </p:sp>
      <p:pic>
        <p:nvPicPr>
          <p:cNvPr id="4" name="Image 3" descr="Une image contenant intérieur, assis, table, blanc&#10;&#10;Description générée automatiquement">
            <a:extLst>
              <a:ext uri="{FF2B5EF4-FFF2-40B4-BE49-F238E27FC236}">
                <a16:creationId xmlns:a16="http://schemas.microsoft.com/office/drawing/2014/main" id="{2E7246A4-BD04-5842-BF40-14C9218F64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359" y="1702490"/>
            <a:ext cx="2002450" cy="1270000"/>
          </a:xfrm>
          <a:prstGeom prst="rect">
            <a:avLst/>
          </a:prstGeom>
        </p:spPr>
      </p:pic>
      <p:pic>
        <p:nvPicPr>
          <p:cNvPr id="7" name="Image 6" descr="Une image contenant table, petit, blanc, assis&#10;&#10;Description générée automatiquement">
            <a:extLst>
              <a:ext uri="{FF2B5EF4-FFF2-40B4-BE49-F238E27FC236}">
                <a16:creationId xmlns:a16="http://schemas.microsoft.com/office/drawing/2014/main" id="{E9412849-44E1-3243-8C8A-804F6E9101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547" y="2987214"/>
            <a:ext cx="2070944" cy="1908517"/>
          </a:xfrm>
          <a:prstGeom prst="rect">
            <a:avLst/>
          </a:prstGeom>
        </p:spPr>
      </p:pic>
      <p:pic>
        <p:nvPicPr>
          <p:cNvPr id="13" name="Image 12" descr="Une image contenant intérieur, table, alimentation, assis&#10;&#10;Description générée automatiquement">
            <a:extLst>
              <a:ext uri="{FF2B5EF4-FFF2-40B4-BE49-F238E27FC236}">
                <a16:creationId xmlns:a16="http://schemas.microsoft.com/office/drawing/2014/main" id="{A4ED54B3-9289-6C41-A618-91283B210C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180" y="5264416"/>
            <a:ext cx="2261830" cy="12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BB7145-D48A-1A43-941A-587E57999EE1}"/>
              </a:ext>
            </a:extLst>
          </p:cNvPr>
          <p:cNvSpPr txBox="1"/>
          <p:nvPr/>
        </p:nvSpPr>
        <p:spPr>
          <a:xfrm>
            <a:off x="6670863" y="3428999"/>
            <a:ext cx="52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A09776-5BE1-CA40-875E-1AC078C86EB4}"/>
              </a:ext>
            </a:extLst>
          </p:cNvPr>
          <p:cNvSpPr txBox="1"/>
          <p:nvPr/>
        </p:nvSpPr>
        <p:spPr>
          <a:xfrm>
            <a:off x="518689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C2B0F206-C1C2-004D-9904-65C90650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Image 3">
            <a:extLst>
              <a:ext uri="{FF2B5EF4-FFF2-40B4-BE49-F238E27FC236}">
                <a16:creationId xmlns:a16="http://schemas.microsoft.com/office/drawing/2014/main" id="{69F77346-4620-474C-A09F-847B8DDCF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3B600F4-6C47-A54C-81FC-3CC0361B2B9F}"/>
              </a:ext>
            </a:extLst>
          </p:cNvPr>
          <p:cNvSpPr txBox="1"/>
          <p:nvPr/>
        </p:nvSpPr>
        <p:spPr>
          <a:xfrm>
            <a:off x="6670863" y="3428999"/>
            <a:ext cx="52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366F1D6-F64A-C84A-99E1-B6C0A2A049BC}"/>
              </a:ext>
            </a:extLst>
          </p:cNvPr>
          <p:cNvSpPr txBox="1"/>
          <p:nvPr/>
        </p:nvSpPr>
        <p:spPr>
          <a:xfrm>
            <a:off x="518689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Espace réservé du numéro de diapositive 4">
            <a:extLst>
              <a:ext uri="{FF2B5EF4-FFF2-40B4-BE49-F238E27FC236}">
                <a16:creationId xmlns:a16="http://schemas.microsoft.com/office/drawing/2014/main" id="{79844447-E910-1745-9732-EE010B6B59BC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9" name="Image 3">
            <a:extLst>
              <a:ext uri="{FF2B5EF4-FFF2-40B4-BE49-F238E27FC236}">
                <a16:creationId xmlns:a16="http://schemas.microsoft.com/office/drawing/2014/main" id="{766EE636-A91A-1C4F-A23B-5312D33364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D2E8A6E-E7F2-CC49-BFF2-65D39966F0FF}"/>
              </a:ext>
            </a:extLst>
          </p:cNvPr>
          <p:cNvSpPr txBox="1"/>
          <p:nvPr/>
        </p:nvSpPr>
        <p:spPr>
          <a:xfrm>
            <a:off x="6670863" y="3428999"/>
            <a:ext cx="52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CBA440E-38DD-2744-8B38-B32FCB4192A6}"/>
              </a:ext>
            </a:extLst>
          </p:cNvPr>
          <p:cNvSpPr txBox="1"/>
          <p:nvPr/>
        </p:nvSpPr>
        <p:spPr>
          <a:xfrm>
            <a:off x="518689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8" name="Espace réservé du numéro de diapositive 4">
            <a:extLst>
              <a:ext uri="{FF2B5EF4-FFF2-40B4-BE49-F238E27FC236}">
                <a16:creationId xmlns:a16="http://schemas.microsoft.com/office/drawing/2014/main" id="{D428748F-8C9F-1B45-90DA-14C2DC89D2CD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9" name="Image 3">
            <a:extLst>
              <a:ext uri="{FF2B5EF4-FFF2-40B4-BE49-F238E27FC236}">
                <a16:creationId xmlns:a16="http://schemas.microsoft.com/office/drawing/2014/main" id="{A08A1047-AAA4-C449-95DE-636A9679D6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1" name="Espace réservé du numéro de diapositive 4">
            <a:extLst>
              <a:ext uri="{FF2B5EF4-FFF2-40B4-BE49-F238E27FC236}">
                <a16:creationId xmlns:a16="http://schemas.microsoft.com/office/drawing/2014/main" id="{2A83D9AF-1A4A-C247-910C-CF7854AD888F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2" name="Image 3">
            <a:extLst>
              <a:ext uri="{FF2B5EF4-FFF2-40B4-BE49-F238E27FC236}">
                <a16:creationId xmlns:a16="http://schemas.microsoft.com/office/drawing/2014/main" id="{F276B799-77DD-7643-879F-5AD241AD13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A6A7C2BA-ACB9-9847-8ED6-D03650742049}"/>
              </a:ext>
            </a:extLst>
          </p:cNvPr>
          <p:cNvSpPr txBox="1"/>
          <p:nvPr/>
        </p:nvSpPr>
        <p:spPr>
          <a:xfrm>
            <a:off x="6670863" y="3428999"/>
            <a:ext cx="52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3E042E6-A60C-C443-8271-DDAFF073BB24}"/>
              </a:ext>
            </a:extLst>
          </p:cNvPr>
          <p:cNvSpPr txBox="1"/>
          <p:nvPr/>
        </p:nvSpPr>
        <p:spPr>
          <a:xfrm>
            <a:off x="518689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4" name="Espace réservé du numéro de diapositive 4">
            <a:extLst>
              <a:ext uri="{FF2B5EF4-FFF2-40B4-BE49-F238E27FC236}">
                <a16:creationId xmlns:a16="http://schemas.microsoft.com/office/drawing/2014/main" id="{1305216C-B6E7-D04C-8166-57C3824E0ECF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5" name="Image 3">
            <a:extLst>
              <a:ext uri="{FF2B5EF4-FFF2-40B4-BE49-F238E27FC236}">
                <a16:creationId xmlns:a16="http://schemas.microsoft.com/office/drawing/2014/main" id="{CE9A6748-3A79-F143-9CFE-7BBB8C5A09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47" name="Espace réservé du numéro de diapositive 4">
            <a:extLst>
              <a:ext uri="{FF2B5EF4-FFF2-40B4-BE49-F238E27FC236}">
                <a16:creationId xmlns:a16="http://schemas.microsoft.com/office/drawing/2014/main" id="{77AC4B87-F584-8247-A1BC-C4EB250EADCF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Image 3">
            <a:extLst>
              <a:ext uri="{FF2B5EF4-FFF2-40B4-BE49-F238E27FC236}">
                <a16:creationId xmlns:a16="http://schemas.microsoft.com/office/drawing/2014/main" id="{6C1EA5EA-36E8-3146-A222-B3940E1664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787AF1E2-7651-164B-9574-BCA8712CCAEB}"/>
              </a:ext>
            </a:extLst>
          </p:cNvPr>
          <p:cNvSpPr txBox="1"/>
          <p:nvPr/>
        </p:nvSpPr>
        <p:spPr>
          <a:xfrm>
            <a:off x="6670863" y="3428999"/>
            <a:ext cx="52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FF9B001-D5E0-884C-BD57-28B4CBE08E19}"/>
              </a:ext>
            </a:extLst>
          </p:cNvPr>
          <p:cNvSpPr txBox="1"/>
          <p:nvPr/>
        </p:nvSpPr>
        <p:spPr>
          <a:xfrm>
            <a:off x="518689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301DE4D3-DE19-2D43-BF63-7CEDBA90344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3A341E0E-7AED-5E43-96B6-3C76A942E5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8" name="Espace réservé du numéro de diapositive 4">
            <a:extLst>
              <a:ext uri="{FF2B5EF4-FFF2-40B4-BE49-F238E27FC236}">
                <a16:creationId xmlns:a16="http://schemas.microsoft.com/office/drawing/2014/main" id="{16A4C086-ACB0-E74E-9128-E1BC1E963F7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4DA6803-8FD4-7947-8CCC-9F848A040048}"/>
              </a:ext>
            </a:extLst>
          </p:cNvPr>
          <p:cNvSpPr txBox="1"/>
          <p:nvPr/>
        </p:nvSpPr>
        <p:spPr>
          <a:xfrm>
            <a:off x="6670863" y="3428999"/>
            <a:ext cx="52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BDDA75F-1ABB-2D49-B8D6-D70B874C1465}"/>
              </a:ext>
            </a:extLst>
          </p:cNvPr>
          <p:cNvSpPr txBox="1"/>
          <p:nvPr/>
        </p:nvSpPr>
        <p:spPr>
          <a:xfrm>
            <a:off x="518689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1" name="Espace réservé du numéro de diapositive 4">
            <a:extLst>
              <a:ext uri="{FF2B5EF4-FFF2-40B4-BE49-F238E27FC236}">
                <a16:creationId xmlns:a16="http://schemas.microsoft.com/office/drawing/2014/main" id="{91EE4E44-E486-4343-A671-ABDF72F9D4E3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4E26C0B8-2FED-E04F-89AD-B13EDE001165}"/>
              </a:ext>
            </a:extLst>
          </p:cNvPr>
          <p:cNvSpPr txBox="1">
            <a:spLocks/>
          </p:cNvSpPr>
          <p:nvPr/>
        </p:nvSpPr>
        <p:spPr>
          <a:xfrm>
            <a:off x="1333501" y="609600"/>
            <a:ext cx="952054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7 erreurs à propos du SARS-CoV-2</a:t>
            </a:r>
          </a:p>
        </p:txBody>
      </p:sp>
      <p:sp>
        <p:nvSpPr>
          <p:cNvPr id="50" name="Espace réservé du numéro de diapositive 4">
            <a:extLst>
              <a:ext uri="{FF2B5EF4-FFF2-40B4-BE49-F238E27FC236}">
                <a16:creationId xmlns:a16="http://schemas.microsoft.com/office/drawing/2014/main" id="{0450FC2F-2349-374C-8A24-7EEF7FED75B3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2" name="Espace réservé du contenu 8">
            <a:extLst>
              <a:ext uri="{FF2B5EF4-FFF2-40B4-BE49-F238E27FC236}">
                <a16:creationId xmlns:a16="http://schemas.microsoft.com/office/drawing/2014/main" id="{1C8270DE-C3AF-554F-A39B-CD72E17EDE6D}"/>
              </a:ext>
            </a:extLst>
          </p:cNvPr>
          <p:cNvSpPr>
            <a:spLocks noGrp="1"/>
          </p:cNvSpPr>
          <p:nvPr/>
        </p:nvSpPr>
        <p:spPr>
          <a:xfrm>
            <a:off x="558817" y="2069039"/>
            <a:ext cx="11253226" cy="43422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marR="0" lvl="8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                                     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286000" marR="0" lvl="5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A57C86-2259-7E48-B674-740DCCCA2C4F}"/>
              </a:ext>
            </a:extLst>
          </p:cNvPr>
          <p:cNvSpPr/>
          <p:nvPr/>
        </p:nvSpPr>
        <p:spPr>
          <a:xfrm>
            <a:off x="411693" y="2040506"/>
            <a:ext cx="1140035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Il n’y a pas de transmission « air » du virus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 masque est inutile en population générale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 PCR nasale n’est pas un examen sensible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Les tests de diagnostic rapide n’auront pas d’utilité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Une PCR + = risque élevé de contagion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Sérologie négative à distance des symptômes = pas de maladie COVID-19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 vaccin efficace, bien toléré et en quantité suffisante va être disponible avant la fin 2020</a:t>
            </a:r>
          </a:p>
        </p:txBody>
      </p:sp>
      <p:pic>
        <p:nvPicPr>
          <p:cNvPr id="39" name="Image 38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540D8A91-FBEE-6941-ACE1-01DC0CBF1C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063331" cy="5824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21CDF8-B3D9-AA41-B88F-90208C758B10}"/>
              </a:ext>
            </a:extLst>
          </p:cNvPr>
          <p:cNvSpPr/>
          <p:nvPr/>
        </p:nvSpPr>
        <p:spPr>
          <a:xfrm>
            <a:off x="6470" y="6501369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</p:spTree>
    <p:extLst>
      <p:ext uri="{BB962C8B-B14F-4D97-AF65-F5344CB8AC3E}">
        <p14:creationId xmlns:p14="http://schemas.microsoft.com/office/powerpoint/2010/main" val="3898281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1" y="1767279"/>
            <a:ext cx="2775966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b="1" dirty="0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6F1C391-86DD-764F-94B4-2A8B6E4308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2" y="1420853"/>
            <a:ext cx="8627032" cy="43105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E8377DA-5B5F-8544-8A16-A0FB43D67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62" y="6407367"/>
            <a:ext cx="3911600" cy="330200"/>
          </a:xfrm>
          <a:prstGeom prst="rect">
            <a:avLst/>
          </a:prstGeom>
          <a:noFill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0306A6E-3E66-C54D-BE39-D7625D49C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05" y="63467"/>
            <a:ext cx="2819400" cy="10795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1189A48-C5B2-A940-9EE0-CA0162415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62" y="672667"/>
            <a:ext cx="2463800" cy="1168400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AC684A7-A8BD-7140-9481-65D1E0A6EA70}"/>
              </a:ext>
            </a:extLst>
          </p:cNvPr>
          <p:cNvCxnSpPr>
            <a:cxnSpLocks/>
          </p:cNvCxnSpPr>
          <p:nvPr/>
        </p:nvCxnSpPr>
        <p:spPr>
          <a:xfrm>
            <a:off x="1227177" y="5691443"/>
            <a:ext cx="300458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D70AF3C3-EF44-E14F-9414-5C2CD4DD60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029"/>
            <a:ext cx="1063331" cy="58246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21DCA718-0201-1D47-A2DB-462FFC387480}"/>
              </a:ext>
            </a:extLst>
          </p:cNvPr>
          <p:cNvSpPr txBox="1"/>
          <p:nvPr/>
        </p:nvSpPr>
        <p:spPr>
          <a:xfrm>
            <a:off x="-6357" y="6545386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B72E5BD-43E9-6A43-97CD-DC0BA9831C71}"/>
              </a:ext>
            </a:extLst>
          </p:cNvPr>
          <p:cNvCxnSpPr>
            <a:cxnSpLocks/>
          </p:cNvCxnSpPr>
          <p:nvPr/>
        </p:nvCxnSpPr>
        <p:spPr>
          <a:xfrm>
            <a:off x="1581594" y="4568937"/>
            <a:ext cx="280965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DBC8B14-8F7D-EC49-8874-F1C77BBB565D}"/>
              </a:ext>
            </a:extLst>
          </p:cNvPr>
          <p:cNvCxnSpPr>
            <a:cxnSpLocks/>
          </p:cNvCxnSpPr>
          <p:nvPr/>
        </p:nvCxnSpPr>
        <p:spPr>
          <a:xfrm>
            <a:off x="1581594" y="4785130"/>
            <a:ext cx="205162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65E5F33A-EC4B-1746-BA7C-83835AAE4317}"/>
              </a:ext>
            </a:extLst>
          </p:cNvPr>
          <p:cNvSpPr txBox="1"/>
          <p:nvPr/>
        </p:nvSpPr>
        <p:spPr>
          <a:xfrm>
            <a:off x="0" y="5820177"/>
            <a:ext cx="11982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>
                <a:solidFill>
                  <a:schemeClr val="accent2"/>
                </a:solidFill>
              </a:rPr>
              <a:t>Les masques chirurgicaux et alternatifs réduisent l’émission de gouttelettes et d’aérosols potentiellement contaminants</a:t>
            </a:r>
          </a:p>
          <a:p>
            <a:pPr algn="ctr"/>
            <a:r>
              <a:rPr lang="fr-FR" sz="1700" dirty="0">
                <a:solidFill>
                  <a:schemeClr val="accent2"/>
                </a:solidFill>
              </a:rPr>
              <a:t>Ils diminuent le risque de transmission de SARS-CoV-2 par un effet altruiste  </a:t>
            </a:r>
          </a:p>
        </p:txBody>
      </p:sp>
    </p:spTree>
    <p:extLst>
      <p:ext uri="{BB962C8B-B14F-4D97-AF65-F5344CB8AC3E}">
        <p14:creationId xmlns:p14="http://schemas.microsoft.com/office/powerpoint/2010/main" val="1707330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dirty="0"/>
              <a:t>Règles strictes d’utilisation des masques</a:t>
            </a:r>
            <a:br>
              <a:rPr lang="fr-FR" dirty="0"/>
            </a:br>
            <a:r>
              <a:rPr lang="fr-FR" dirty="0"/>
              <a:t>pour efficacité maximale</a:t>
            </a:r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1" y="1767279"/>
            <a:ext cx="2775966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71B335-299D-6C45-92E0-70A34B06CAE1}"/>
              </a:ext>
            </a:extLst>
          </p:cNvPr>
          <p:cNvSpPr/>
          <p:nvPr/>
        </p:nvSpPr>
        <p:spPr>
          <a:xfrm>
            <a:off x="857248" y="2269938"/>
            <a:ext cx="10115551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positionner correctement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 en début d’utilisation et </a:t>
            </a: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maintenir en place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Ne pas le toucher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fr-FR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altère les capacités de filtration et peut souiller les mains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changer 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Toutes les 4 heures pour le masque chirurgical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Toutes les 8 heures pour le FFP2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Dès qu’il est </a:t>
            </a: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mouillé, abîmé ou souillé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 désinfecter ou se laver les mains lors du retrait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jeter immédiatement après usage si masque « jetable »</a:t>
            </a:r>
            <a:endParaRPr lang="fr-FR" b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B938F0E-74E9-B64A-AB45-58687FAFFE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517" y="3166570"/>
            <a:ext cx="3238966" cy="32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dirty="0"/>
              <a:t>Les mesures d’hygiène</a:t>
            </a:r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1" y="1767279"/>
            <a:ext cx="2775966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71B335-299D-6C45-92E0-70A34B06CAE1}"/>
              </a:ext>
            </a:extLst>
          </p:cNvPr>
          <p:cNvSpPr/>
          <p:nvPr/>
        </p:nvSpPr>
        <p:spPr>
          <a:xfrm>
            <a:off x="1065587" y="1494143"/>
            <a:ext cx="816476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 laver les mains très régulièrement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à l’eau + savon (Au moins 20’’) ou soluté hydro-alcoolique (Mains = vecteurs importants de contamination)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Tousser ou éternuer dans son coude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(limiter propagation gouttelettes)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Utiliser mouchoir à usage unique et le jeter immédiatement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Saluer sans serrer la main, éviter embrassades et contact physique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Désinfecter souvent surfaces et objets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Aérer régulièrement lieux clos (au moins 10 mn/heure)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pour éliminer microgouttelettes restées en suspension dans l’air</a:t>
            </a:r>
          </a:p>
          <a:p>
            <a:pPr lvl="1">
              <a:spcBef>
                <a:spcPts val="1000"/>
              </a:spcBef>
              <a:buClr>
                <a:srgbClr val="90C226"/>
              </a:buClr>
              <a:buSzPct val="80000"/>
            </a:pP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7F914A2-1685-E44A-BF41-5E6C45233C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649" y="4442636"/>
            <a:ext cx="3315318" cy="22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95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dirty="0"/>
              <a:t>Les mesures de distanciation</a:t>
            </a:r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1" y="1767279"/>
            <a:ext cx="2775966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71B335-299D-6C45-92E0-70A34B06CAE1}"/>
              </a:ext>
            </a:extLst>
          </p:cNvPr>
          <p:cNvSpPr/>
          <p:nvPr/>
        </p:nvSpPr>
        <p:spPr>
          <a:xfrm>
            <a:off x="944336" y="2109538"/>
            <a:ext cx="1047749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SARS-CoV-2 ne circule pas seul,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ce sont les individus qui le transportent et peuvent le transmettre sans même le savoir (porteurs asymptomatiques, pré-symptomatiques ou pauci-symptomatiques)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En population générale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Mais existent des </a:t>
            </a: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patients hyper-contaminateurs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D’autres forcément moins contaminateurs 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Mesures de distanciation : limiter le nombre de contacts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 tenir au moins à 1 mètre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uns des autres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Réduire les déplacements</a:t>
            </a:r>
          </a:p>
          <a:p>
            <a:pPr lvl="1">
              <a:spcBef>
                <a:spcPts val="1000"/>
              </a:spcBef>
              <a:buClr>
                <a:srgbClr val="90C226"/>
              </a:buClr>
              <a:buSzPct val="80000"/>
            </a:pP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spcBef>
                <a:spcPts val="1000"/>
              </a:spcBef>
              <a:buClr>
                <a:srgbClr val="90C226"/>
              </a:buClr>
              <a:buSzPct val="80000"/>
            </a:pP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DF888D2C-35AE-214F-AF15-4E1C2E4A2777}"/>
              </a:ext>
            </a:extLst>
          </p:cNvPr>
          <p:cNvGrpSpPr/>
          <p:nvPr/>
        </p:nvGrpSpPr>
        <p:grpSpPr>
          <a:xfrm>
            <a:off x="3585208" y="2937755"/>
            <a:ext cx="2898366" cy="1653347"/>
            <a:chOff x="3190670" y="2220379"/>
            <a:chExt cx="2898366" cy="1653347"/>
          </a:xfrm>
        </p:grpSpPr>
        <p:pic>
          <p:nvPicPr>
            <p:cNvPr id="4" name="Graphique 3" descr="Homme">
              <a:extLst>
                <a:ext uri="{FF2B5EF4-FFF2-40B4-BE49-F238E27FC236}">
                  <a16:creationId xmlns:a16="http://schemas.microsoft.com/office/drawing/2014/main" id="{B3BD272D-9EF2-4D44-87FE-C0D1093CC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90670" y="2220379"/>
              <a:ext cx="914400" cy="914400"/>
            </a:xfrm>
            <a:prstGeom prst="rect">
              <a:avLst/>
            </a:prstGeom>
          </p:spPr>
        </p:pic>
        <p:pic>
          <p:nvPicPr>
            <p:cNvPr id="17" name="Graphique 16" descr="Homme">
              <a:extLst>
                <a:ext uri="{FF2B5EF4-FFF2-40B4-BE49-F238E27FC236}">
                  <a16:creationId xmlns:a16="http://schemas.microsoft.com/office/drawing/2014/main" id="{1C0C31AA-905E-9F47-953C-C44D11D68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74636" y="2806926"/>
              <a:ext cx="914400" cy="914400"/>
            </a:xfrm>
            <a:prstGeom prst="rect">
              <a:avLst/>
            </a:prstGeom>
          </p:spPr>
        </p:pic>
        <p:pic>
          <p:nvPicPr>
            <p:cNvPr id="18" name="Graphique 17" descr="Homme">
              <a:extLst>
                <a:ext uri="{FF2B5EF4-FFF2-40B4-BE49-F238E27FC236}">
                  <a16:creationId xmlns:a16="http://schemas.microsoft.com/office/drawing/2014/main" id="{3B33565A-2AA9-C34B-9096-C3C6297A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42867" y="2368663"/>
              <a:ext cx="914400" cy="914400"/>
            </a:xfrm>
            <a:prstGeom prst="rect">
              <a:avLst/>
            </a:prstGeom>
          </p:spPr>
        </p:pic>
        <p:pic>
          <p:nvPicPr>
            <p:cNvPr id="7" name="Image 6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88241782-F915-D24B-A822-F8C3DEFC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3883" y="2472065"/>
              <a:ext cx="188352" cy="159921"/>
            </a:xfrm>
            <a:prstGeom prst="rect">
              <a:avLst/>
            </a:prstGeom>
          </p:spPr>
        </p:pic>
        <p:pic>
          <p:nvPicPr>
            <p:cNvPr id="21" name="Graphique 20" descr="Homme">
              <a:extLst>
                <a:ext uri="{FF2B5EF4-FFF2-40B4-BE49-F238E27FC236}">
                  <a16:creationId xmlns:a16="http://schemas.microsoft.com/office/drawing/2014/main" id="{8BDA7F3D-3E58-3048-9B4C-DFD0B7974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76709" y="2959326"/>
              <a:ext cx="914400" cy="914400"/>
            </a:xfrm>
            <a:prstGeom prst="rect">
              <a:avLst/>
            </a:prstGeom>
          </p:spPr>
        </p:pic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7290857F-8B1D-DB4B-889F-1EF0FDC49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3450" y="2529221"/>
              <a:ext cx="1196329" cy="393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68B1D716-D772-7B44-B275-BBC85C3E9581}"/>
                </a:ext>
              </a:extLst>
            </p:cNvPr>
            <p:cNvCxnSpPr>
              <a:cxnSpLocks/>
            </p:cNvCxnSpPr>
            <p:nvPr/>
          </p:nvCxnSpPr>
          <p:spPr>
            <a:xfrm>
              <a:off x="3718671" y="2631259"/>
              <a:ext cx="771797" cy="50352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CD63E83C-7313-EE40-A691-0E2C9489C803}"/>
                </a:ext>
              </a:extLst>
            </p:cNvPr>
            <p:cNvCxnSpPr>
              <a:cxnSpLocks/>
            </p:cNvCxnSpPr>
            <p:nvPr/>
          </p:nvCxnSpPr>
          <p:spPr>
            <a:xfrm>
              <a:off x="3815734" y="2643682"/>
              <a:ext cx="1624279" cy="36318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Image 3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7985911-89E0-E54B-AF60-9A41C5CE6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9809" y="3056952"/>
              <a:ext cx="188352" cy="159921"/>
            </a:xfrm>
            <a:prstGeom prst="rect">
              <a:avLst/>
            </a:prstGeom>
          </p:spPr>
        </p:pic>
        <p:pic>
          <p:nvPicPr>
            <p:cNvPr id="38" name="Image 37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8A7DF84E-8842-1145-8822-B74CD3E31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3153" y="2653295"/>
              <a:ext cx="188352" cy="159921"/>
            </a:xfrm>
            <a:prstGeom prst="rect">
              <a:avLst/>
            </a:prstGeom>
          </p:spPr>
        </p:pic>
        <p:pic>
          <p:nvPicPr>
            <p:cNvPr id="39" name="Image 38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0B710248-3520-874C-AB68-AE8FA0B59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0423" y="2912533"/>
              <a:ext cx="188352" cy="159921"/>
            </a:xfrm>
            <a:prstGeom prst="rect">
              <a:avLst/>
            </a:prstGeom>
          </p:spPr>
        </p:pic>
      </p:grpSp>
      <p:pic>
        <p:nvPicPr>
          <p:cNvPr id="40" name="Graphique 39" descr="Homme">
            <a:extLst>
              <a:ext uri="{FF2B5EF4-FFF2-40B4-BE49-F238E27FC236}">
                <a16:creationId xmlns:a16="http://schemas.microsoft.com/office/drawing/2014/main" id="{7924B6D8-5347-0A4C-8AEA-0326599BD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7554" y="4260339"/>
            <a:ext cx="914400" cy="914400"/>
          </a:xfrm>
          <a:prstGeom prst="rect">
            <a:avLst/>
          </a:prstGeom>
        </p:spPr>
      </p:pic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173D556-B40C-F145-8A1A-0A15B34FD93A}"/>
              </a:ext>
            </a:extLst>
          </p:cNvPr>
          <p:cNvCxnSpPr>
            <a:cxnSpLocks/>
          </p:cNvCxnSpPr>
          <p:nvPr/>
        </p:nvCxnSpPr>
        <p:spPr>
          <a:xfrm>
            <a:off x="7137707" y="4417526"/>
            <a:ext cx="1827169" cy="33362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4ADA2302-8EB2-9F41-B11C-9A7691CC264F}"/>
              </a:ext>
            </a:extLst>
          </p:cNvPr>
          <p:cNvCxnSpPr>
            <a:cxnSpLocks/>
          </p:cNvCxnSpPr>
          <p:nvPr/>
        </p:nvCxnSpPr>
        <p:spPr>
          <a:xfrm>
            <a:off x="7126203" y="4496310"/>
            <a:ext cx="1827169" cy="33362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7158DE83-79DC-C74C-97C2-95E10AAA737D}"/>
              </a:ext>
            </a:extLst>
          </p:cNvPr>
          <p:cNvCxnSpPr>
            <a:cxnSpLocks/>
          </p:cNvCxnSpPr>
          <p:nvPr/>
        </p:nvCxnSpPr>
        <p:spPr>
          <a:xfrm flipV="1">
            <a:off x="7100801" y="4370740"/>
            <a:ext cx="2015761" cy="12626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AE02F54F-8DE0-5B43-AF70-B602B5A058D4}"/>
              </a:ext>
            </a:extLst>
          </p:cNvPr>
          <p:cNvGrpSpPr/>
          <p:nvPr/>
        </p:nvGrpSpPr>
        <p:grpSpPr>
          <a:xfrm>
            <a:off x="6850767" y="3453180"/>
            <a:ext cx="3627763" cy="1842958"/>
            <a:chOff x="6850767" y="2761205"/>
            <a:chExt cx="3627763" cy="1842958"/>
          </a:xfrm>
        </p:grpSpPr>
        <p:pic>
          <p:nvPicPr>
            <p:cNvPr id="41" name="Image 40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0AD3942F-6858-F84B-9031-7AD2CEFEC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0767" y="3807686"/>
              <a:ext cx="188352" cy="159921"/>
            </a:xfrm>
            <a:prstGeom prst="rect">
              <a:avLst/>
            </a:prstGeom>
          </p:spPr>
        </p:pic>
        <p:pic>
          <p:nvPicPr>
            <p:cNvPr id="31" name="Graphique 30" descr="Groupe de personnes">
              <a:extLst>
                <a:ext uri="{FF2B5EF4-FFF2-40B4-BE49-F238E27FC236}">
                  <a16:creationId xmlns:a16="http://schemas.microsoft.com/office/drawing/2014/main" id="{45CAE74B-1E8D-5B47-B3E6-04F3242FF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80008" y="2905641"/>
              <a:ext cx="1698522" cy="1698522"/>
            </a:xfrm>
            <a:prstGeom prst="rect">
              <a:avLst/>
            </a:prstGeom>
          </p:spPr>
        </p:pic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37C5262A-553B-ED43-BE32-D2A845784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786" y="3072454"/>
              <a:ext cx="2155782" cy="62730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A026C2E5-56B9-7240-A360-8A680FAB90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6203" y="3174126"/>
              <a:ext cx="2243104" cy="54445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3A11C294-A782-DB45-9403-D205159891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6653" y="3708912"/>
              <a:ext cx="1888458" cy="4140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7A7789F3-91F3-7C46-A796-818D0DF8EDAE}"/>
                </a:ext>
              </a:extLst>
            </p:cNvPr>
            <p:cNvCxnSpPr>
              <a:cxnSpLocks/>
            </p:cNvCxnSpPr>
            <p:nvPr/>
          </p:nvCxnSpPr>
          <p:spPr>
            <a:xfrm>
              <a:off x="7033472" y="3812102"/>
              <a:ext cx="1971204" cy="2311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3C8EC729-5F99-654F-9269-90780C93EB92}"/>
                </a:ext>
              </a:extLst>
            </p:cNvPr>
            <p:cNvCxnSpPr>
              <a:cxnSpLocks/>
            </p:cNvCxnSpPr>
            <p:nvPr/>
          </p:nvCxnSpPr>
          <p:spPr>
            <a:xfrm>
              <a:off x="7166653" y="3881660"/>
              <a:ext cx="1796428" cy="30893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82396B87-C5E6-7B4B-A77B-9DFB8E562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5872" y="3608751"/>
              <a:ext cx="1869239" cy="7154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DDB450DB-02EA-CD48-BEA2-F828CF0DC4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6202" y="3320737"/>
              <a:ext cx="2030648" cy="4087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Image 65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93AFFF2C-7C41-4446-86E2-774CAF1E7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5995" y="2761205"/>
              <a:ext cx="188352" cy="159921"/>
            </a:xfrm>
            <a:prstGeom prst="rect">
              <a:avLst/>
            </a:prstGeom>
          </p:spPr>
        </p:pic>
        <p:pic>
          <p:nvPicPr>
            <p:cNvPr id="67" name="Image 66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146314DF-2112-E441-BFB7-886DEE71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2844" y="3416526"/>
              <a:ext cx="188352" cy="159921"/>
            </a:xfrm>
            <a:prstGeom prst="rect">
              <a:avLst/>
            </a:prstGeom>
          </p:spPr>
        </p:pic>
        <p:pic>
          <p:nvPicPr>
            <p:cNvPr id="68" name="Image 67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88B4ABCD-B61A-F343-91E1-54D982F58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57020" y="2841165"/>
              <a:ext cx="188352" cy="159921"/>
            </a:xfrm>
            <a:prstGeom prst="rect">
              <a:avLst/>
            </a:prstGeom>
          </p:spPr>
        </p:pic>
        <p:pic>
          <p:nvPicPr>
            <p:cNvPr id="69" name="Image 68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6EB261E3-8ED0-1645-AB64-B6C33AC84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3074" y="3927411"/>
              <a:ext cx="188352" cy="159921"/>
            </a:xfrm>
            <a:prstGeom prst="rect">
              <a:avLst/>
            </a:prstGeom>
          </p:spPr>
        </p:pic>
        <p:pic>
          <p:nvPicPr>
            <p:cNvPr id="70" name="Image 69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6028B126-1F50-0C4D-998D-153A7EFC1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5995" y="3619352"/>
              <a:ext cx="188352" cy="159921"/>
            </a:xfrm>
            <a:prstGeom prst="rect">
              <a:avLst/>
            </a:prstGeom>
          </p:spPr>
        </p:pic>
        <p:pic>
          <p:nvPicPr>
            <p:cNvPr id="71" name="Image 70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1C7A06A5-584A-934C-8280-C3B68204E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4877" y="3201458"/>
              <a:ext cx="188352" cy="159921"/>
            </a:xfrm>
            <a:prstGeom prst="rect">
              <a:avLst/>
            </a:prstGeom>
          </p:spPr>
        </p:pic>
        <p:pic>
          <p:nvPicPr>
            <p:cNvPr id="72" name="Image 71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AD74042C-6C61-B849-B6A4-9EB14FBD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1526" y="3574932"/>
              <a:ext cx="188352" cy="159921"/>
            </a:xfrm>
            <a:prstGeom prst="rect">
              <a:avLst/>
            </a:prstGeom>
          </p:spPr>
        </p:pic>
        <p:pic>
          <p:nvPicPr>
            <p:cNvPr id="73" name="Image 7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F3467DBE-86F5-F449-9C76-9A6F5E396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8175" y="3948406"/>
              <a:ext cx="188352" cy="159921"/>
            </a:xfrm>
            <a:prstGeom prst="rect">
              <a:avLst/>
            </a:prstGeom>
          </p:spPr>
        </p:pic>
      </p:grpSp>
      <p:pic>
        <p:nvPicPr>
          <p:cNvPr id="78" name="Image 7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AD78EC1-4890-F24A-AE25-FE04A198AD9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072" y="351164"/>
            <a:ext cx="2351314" cy="1758374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116308F-7ED1-714B-9022-392BC95EEE8C}"/>
              </a:ext>
            </a:extLst>
          </p:cNvPr>
          <p:cNvSpPr/>
          <p:nvPr/>
        </p:nvSpPr>
        <p:spPr>
          <a:xfrm>
            <a:off x="8809421" y="5584094"/>
            <a:ext cx="23121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ym typeface="Wingdings" pitchFamily="2" charset="2"/>
              </a:rPr>
              <a:t> Confinement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292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8E51DDA-02F8-1F47-B234-933E1485EB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4368" y="592386"/>
            <a:ext cx="114138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400" dirty="0"/>
              <a:t>Comment limiter les risques d’infection à coronavirus ?</a:t>
            </a:r>
            <a:br>
              <a:rPr lang="fr-FR" sz="3400" dirty="0"/>
            </a:br>
            <a:r>
              <a:rPr lang="fr-FR" sz="3400" dirty="0"/>
              <a:t>				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pic>
        <p:nvPicPr>
          <p:cNvPr id="3" name="Image 2" descr="Une image contenant meubles, table&#10;&#10;Description générée automatiquement">
            <a:extLst>
              <a:ext uri="{FF2B5EF4-FFF2-40B4-BE49-F238E27FC236}">
                <a16:creationId xmlns:a16="http://schemas.microsoft.com/office/drawing/2014/main" id="{B8E2653A-3963-E340-AE01-BE5FBB432A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88834" y="1870705"/>
            <a:ext cx="5565600" cy="35648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0E496ED-5A64-E246-B038-7474879DDECF}"/>
              </a:ext>
            </a:extLst>
          </p:cNvPr>
          <p:cNvSpPr txBox="1"/>
          <p:nvPr/>
        </p:nvSpPr>
        <p:spPr>
          <a:xfrm>
            <a:off x="2871386" y="5777468"/>
            <a:ext cx="684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être « stable » une table a généralement besoin de 4 pieds</a:t>
            </a:r>
          </a:p>
        </p:txBody>
      </p:sp>
    </p:spTree>
    <p:extLst>
      <p:ext uri="{BB962C8B-B14F-4D97-AF65-F5344CB8AC3E}">
        <p14:creationId xmlns:p14="http://schemas.microsoft.com/office/powerpoint/2010/main" val="2373593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99569" y="647473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-884036"/>
            <a:ext cx="2426354" cy="357887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3E4D3D7-BF1E-E14F-87BF-52B718C2CC3D}"/>
              </a:ext>
            </a:extLst>
          </p:cNvPr>
          <p:cNvGrpSpPr/>
          <p:nvPr/>
        </p:nvGrpSpPr>
        <p:grpSpPr>
          <a:xfrm>
            <a:off x="1043438" y="2215698"/>
            <a:ext cx="1980000" cy="3370716"/>
            <a:chOff x="983191" y="3130100"/>
            <a:chExt cx="1980000" cy="3370716"/>
          </a:xfrm>
        </p:grpSpPr>
        <p:sp>
          <p:nvSpPr>
            <p:cNvPr id="20" name="Trapèze 19">
              <a:extLst>
                <a:ext uri="{FF2B5EF4-FFF2-40B4-BE49-F238E27FC236}">
                  <a16:creationId xmlns:a16="http://schemas.microsoft.com/office/drawing/2014/main" id="{584668C2-6290-6640-840D-8056500C1933}"/>
                </a:ext>
              </a:extLst>
            </p:cNvPr>
            <p:cNvSpPr/>
            <p:nvPr/>
          </p:nvSpPr>
          <p:spPr>
            <a:xfrm>
              <a:off x="983191" y="3130100"/>
              <a:ext cx="1980000" cy="3279009"/>
            </a:xfrm>
            <a:prstGeom prst="trapezoid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endParaRPr lang="fr-FR" sz="1600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E89784A-1526-2E4C-80C8-2F6B08CE61DB}"/>
                </a:ext>
              </a:extLst>
            </p:cNvPr>
            <p:cNvSpPr txBox="1"/>
            <p:nvPr/>
          </p:nvSpPr>
          <p:spPr>
            <a:xfrm>
              <a:off x="1703674" y="3172958"/>
              <a:ext cx="427809" cy="3327858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DISTANCIATION</a:t>
              </a:r>
            </a:p>
          </p:txBody>
        </p:sp>
      </p:grpSp>
      <p:sp>
        <p:nvSpPr>
          <p:cNvPr id="27" name="Trapèze 26">
            <a:extLst>
              <a:ext uri="{FF2B5EF4-FFF2-40B4-BE49-F238E27FC236}">
                <a16:creationId xmlns:a16="http://schemas.microsoft.com/office/drawing/2014/main" id="{A80B2D7A-ECB5-2F46-A7D3-AC92BE5A14F8}"/>
              </a:ext>
            </a:extLst>
          </p:cNvPr>
          <p:cNvSpPr/>
          <p:nvPr/>
        </p:nvSpPr>
        <p:spPr>
          <a:xfrm>
            <a:off x="5949786" y="2224351"/>
            <a:ext cx="1980000" cy="3279009"/>
          </a:xfrm>
          <a:prstGeom prst="trapezoi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r>
              <a:rPr lang="fr-FR" sz="2000" b="1" dirty="0"/>
              <a:t>TEMPS</a:t>
            </a:r>
          </a:p>
        </p:txBody>
      </p:sp>
      <p:sp>
        <p:nvSpPr>
          <p:cNvPr id="26" name="Trapèze 25">
            <a:extLst>
              <a:ext uri="{FF2B5EF4-FFF2-40B4-BE49-F238E27FC236}">
                <a16:creationId xmlns:a16="http://schemas.microsoft.com/office/drawing/2014/main" id="{DA3FFC7A-CEDC-6B49-A7FF-16AFAB10F72E}"/>
              </a:ext>
            </a:extLst>
          </p:cNvPr>
          <p:cNvSpPr/>
          <p:nvPr/>
        </p:nvSpPr>
        <p:spPr>
          <a:xfrm>
            <a:off x="3232311" y="2224351"/>
            <a:ext cx="1980000" cy="3279009"/>
          </a:xfrm>
          <a:prstGeom prst="trapezoi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r>
              <a:rPr lang="fr-FR" sz="2000" b="1" dirty="0"/>
              <a:t>NOMBRE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3A35142-4982-3F45-9484-752FD09D2BAD}"/>
              </a:ext>
            </a:extLst>
          </p:cNvPr>
          <p:cNvSpPr txBox="1"/>
          <p:nvPr/>
        </p:nvSpPr>
        <p:spPr>
          <a:xfrm>
            <a:off x="6229755" y="5018779"/>
            <a:ext cx="15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927014C-A4CB-AF4F-A78F-A3051E2B6A48}"/>
              </a:ext>
            </a:extLst>
          </p:cNvPr>
          <p:cNvSpPr txBox="1"/>
          <p:nvPr/>
        </p:nvSpPr>
        <p:spPr>
          <a:xfrm>
            <a:off x="9554395" y="5034230"/>
            <a:ext cx="15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0247F3-D4BB-4A46-BDE1-2247CD1266EA}"/>
              </a:ext>
            </a:extLst>
          </p:cNvPr>
          <p:cNvSpPr/>
          <p:nvPr/>
        </p:nvSpPr>
        <p:spPr>
          <a:xfrm>
            <a:off x="657538" y="318213"/>
            <a:ext cx="11842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90C226"/>
                </a:solidFill>
                <a:ea typeface="+mj-ea"/>
                <a:cs typeface="+mj-cs"/>
              </a:rPr>
              <a:t>Comment limiter les risques d’infection à coronavirus ?</a:t>
            </a:r>
            <a:br>
              <a:rPr lang="fr-FR" sz="3600" dirty="0">
                <a:solidFill>
                  <a:srgbClr val="90C226"/>
                </a:solidFill>
                <a:ea typeface="+mj-ea"/>
                <a:cs typeface="+mj-cs"/>
              </a:rPr>
            </a:br>
            <a:endParaRPr lang="fr-FR" sz="2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CC83287-D2EC-844B-9977-A20DBC0DB586}"/>
              </a:ext>
            </a:extLst>
          </p:cNvPr>
          <p:cNvSpPr txBox="1"/>
          <p:nvPr/>
        </p:nvSpPr>
        <p:spPr>
          <a:xfrm>
            <a:off x="9442013" y="170747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pied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F3F35A6-BDFC-7647-A18B-DE10E6C67B19}"/>
              </a:ext>
            </a:extLst>
          </p:cNvPr>
          <p:cNvSpPr txBox="1"/>
          <p:nvPr/>
        </p:nvSpPr>
        <p:spPr>
          <a:xfrm>
            <a:off x="6446620" y="170747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pied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B9BF250-C9DC-674E-A252-9BF9DC32412F}"/>
              </a:ext>
            </a:extLst>
          </p:cNvPr>
          <p:cNvSpPr txBox="1"/>
          <p:nvPr/>
        </p:nvSpPr>
        <p:spPr>
          <a:xfrm>
            <a:off x="3730516" y="170747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pied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DB31C9D-5D1D-5F49-B252-17403C37F90F}"/>
              </a:ext>
            </a:extLst>
          </p:cNvPr>
          <p:cNvSpPr txBox="1"/>
          <p:nvPr/>
        </p:nvSpPr>
        <p:spPr>
          <a:xfrm>
            <a:off x="1482638" y="170747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er </a:t>
            </a:r>
            <a:r>
              <a:rPr lang="fr-FR" dirty="0"/>
              <a:t>pied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F6BEFCE-DD81-C546-96B6-3265AE382DC3}"/>
              </a:ext>
            </a:extLst>
          </p:cNvPr>
          <p:cNvGrpSpPr/>
          <p:nvPr/>
        </p:nvGrpSpPr>
        <p:grpSpPr>
          <a:xfrm>
            <a:off x="8943665" y="2212132"/>
            <a:ext cx="2141280" cy="3279009"/>
            <a:chOff x="4204426" y="3130100"/>
            <a:chExt cx="2141280" cy="3279009"/>
          </a:xfrm>
        </p:grpSpPr>
        <p:sp>
          <p:nvSpPr>
            <p:cNvPr id="31" name="Trapèze 30">
              <a:extLst>
                <a:ext uri="{FF2B5EF4-FFF2-40B4-BE49-F238E27FC236}">
                  <a16:creationId xmlns:a16="http://schemas.microsoft.com/office/drawing/2014/main" id="{580AB87D-4F90-A547-93B7-1B9E7BF2A6BA}"/>
                </a:ext>
              </a:extLst>
            </p:cNvPr>
            <p:cNvSpPr/>
            <p:nvPr/>
          </p:nvSpPr>
          <p:spPr>
            <a:xfrm>
              <a:off x="4204426" y="3130100"/>
              <a:ext cx="1980000" cy="3279009"/>
            </a:xfrm>
            <a:prstGeom prst="trapezoid">
              <a:avLst/>
            </a:prstGeom>
            <a:solidFill>
              <a:srgbClr val="FFB527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endParaRPr lang="fr-FR" sz="1600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A4A4D6B-1BC2-A04F-884E-C4FEEFF04D85}"/>
                </a:ext>
              </a:extLst>
            </p:cNvPr>
            <p:cNvSpPr txBox="1"/>
            <p:nvPr/>
          </p:nvSpPr>
          <p:spPr>
            <a:xfrm>
              <a:off x="4533704" y="5266580"/>
              <a:ext cx="1812002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  MASQUES</a:t>
              </a:r>
            </a:p>
            <a:p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8354A3AC-5F17-7D46-AE04-67B1AA9D3BF7}"/>
              </a:ext>
            </a:extLst>
          </p:cNvPr>
          <p:cNvSpPr txBox="1"/>
          <p:nvPr/>
        </p:nvSpPr>
        <p:spPr>
          <a:xfrm>
            <a:off x="9022055" y="2846894"/>
            <a:ext cx="1812002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MESURES D’HYGIENE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GESTES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BARRIÈRES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&amp;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0F4F5E5-A401-AF49-B111-E7F99490CF75}"/>
              </a:ext>
            </a:extLst>
          </p:cNvPr>
          <p:cNvSpPr txBox="1"/>
          <p:nvPr/>
        </p:nvSpPr>
        <p:spPr>
          <a:xfrm>
            <a:off x="3407099" y="5065215"/>
            <a:ext cx="16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1928673-6479-2A49-9DC4-D6D51EBDC0EF}"/>
              </a:ext>
            </a:extLst>
          </p:cNvPr>
          <p:cNvSpPr/>
          <p:nvPr/>
        </p:nvSpPr>
        <p:spPr>
          <a:xfrm>
            <a:off x="992165" y="5703064"/>
            <a:ext cx="9831811" cy="60150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RISQUE EST TOUJOURS BEAUCOUP PLUS IMPORTANT EN MILIEU FERMÉ QU’EN EXTERIEUR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9D8FCED-55C7-B340-93FE-AD7E3EFC6F00}"/>
              </a:ext>
            </a:extLst>
          </p:cNvPr>
          <p:cNvSpPr txBox="1"/>
          <p:nvPr/>
        </p:nvSpPr>
        <p:spPr>
          <a:xfrm>
            <a:off x="15414" y="6567157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</p:spTree>
    <p:extLst>
      <p:ext uri="{BB962C8B-B14F-4D97-AF65-F5344CB8AC3E}">
        <p14:creationId xmlns:p14="http://schemas.microsoft.com/office/powerpoint/2010/main" val="677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19" grpId="0"/>
      <p:bldP spid="25" grpId="0"/>
      <p:bldP spid="28" grpId="0"/>
      <p:bldP spid="30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3A35142-4982-3F45-9484-752FD09D2BAD}"/>
              </a:ext>
            </a:extLst>
          </p:cNvPr>
          <p:cNvSpPr txBox="1"/>
          <p:nvPr/>
        </p:nvSpPr>
        <p:spPr>
          <a:xfrm>
            <a:off x="6872311" y="5933181"/>
            <a:ext cx="16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927014C-A4CB-AF4F-A78F-A3051E2B6A48}"/>
              </a:ext>
            </a:extLst>
          </p:cNvPr>
          <p:cNvSpPr txBox="1"/>
          <p:nvPr/>
        </p:nvSpPr>
        <p:spPr>
          <a:xfrm>
            <a:off x="9554395" y="5948632"/>
            <a:ext cx="15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0247F3-D4BB-4A46-BDE1-2247CD1266EA}"/>
              </a:ext>
            </a:extLst>
          </p:cNvPr>
          <p:cNvSpPr/>
          <p:nvPr/>
        </p:nvSpPr>
        <p:spPr>
          <a:xfrm>
            <a:off x="595894" y="740224"/>
            <a:ext cx="11842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90C226"/>
                </a:solidFill>
                <a:ea typeface="+mj-ea"/>
                <a:cs typeface="+mj-cs"/>
              </a:rPr>
              <a:t>Comment limiter les risques d’infection à coronavirus ?</a:t>
            </a:r>
            <a:br>
              <a:rPr lang="fr-FR" sz="3600" dirty="0">
                <a:solidFill>
                  <a:srgbClr val="90C226"/>
                </a:solidFill>
                <a:ea typeface="+mj-ea"/>
                <a:cs typeface="+mj-cs"/>
              </a:rPr>
            </a:br>
            <a:endParaRPr lang="fr-FR" sz="20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05349EF-7CF8-E94B-A58D-6A21DBDB1916}"/>
              </a:ext>
            </a:extLst>
          </p:cNvPr>
          <p:cNvSpPr txBox="1"/>
          <p:nvPr/>
        </p:nvSpPr>
        <p:spPr>
          <a:xfrm>
            <a:off x="4282816" y="3764862"/>
            <a:ext cx="1812002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MESURES D’HYGIENE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GESTES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BARRIÈRES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E13E5F-B7F3-F94A-B7F6-3AE5E560F78F}"/>
              </a:ext>
            </a:extLst>
          </p:cNvPr>
          <p:cNvSpPr txBox="1"/>
          <p:nvPr/>
        </p:nvSpPr>
        <p:spPr>
          <a:xfrm>
            <a:off x="555535" y="1967637"/>
            <a:ext cx="11751935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fr-FR" b="1" dirty="0"/>
              <a:t>Le premier pic épidémique est derrière nous </a:t>
            </a:r>
            <a:r>
              <a:rPr lang="fr-FR" dirty="0"/>
              <a:t>en France et dans la quasi-totalité des pays d’Europe, mais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L’épidémie bat son plein dans l’hémisphère Sud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Dans l’hémisphère Nord, elle n’est pas contrôlée dans de nombreux pays : USA, Israël, Iran…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Même en Europe SARS-CoV-2 circule encore : Clusters, </a:t>
            </a:r>
            <a:r>
              <a:rPr lang="fr-FR" u="sng" dirty="0"/>
              <a:t>&gt; </a:t>
            </a:r>
            <a:r>
              <a:rPr lang="fr-FR" dirty="0"/>
              <a:t>1 % des PCR +, laissant craindre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Une extension de l’épidémie si des mesures de prévention ne sont pas prises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Un automne et un hiver difficile</a:t>
            </a:r>
          </a:p>
          <a:p>
            <a:pPr marL="742950" lvl="1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Dans plusieurs régions (même en Europe…) de nouvelles mesures de confinement ont été mise en place)</a:t>
            </a:r>
          </a:p>
          <a:p>
            <a:pPr>
              <a:buClr>
                <a:schemeClr val="accent1"/>
              </a:buClr>
            </a:pPr>
            <a:r>
              <a:rPr lang="fr-FR" b="1" dirty="0"/>
              <a:t>Plusieurs questions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Peut-on maintenir un niveau de prévention maximum sur des mois ?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Le niveau de prévention ne doit-il pas être adapté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A l’activité en cours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Au niveau de circulation du virus</a:t>
            </a:r>
          </a:p>
          <a:p>
            <a:pPr marL="12001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Au risque individuel</a:t>
            </a:r>
          </a:p>
          <a:p>
            <a:pPr marL="1657350" lvl="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Age</a:t>
            </a:r>
          </a:p>
          <a:p>
            <a:pPr marL="1657350" lvl="3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Comorbidité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6655E9-2A47-9D45-B983-EDA506A76CED}"/>
              </a:ext>
            </a:extLst>
          </p:cNvPr>
          <p:cNvSpPr txBox="1"/>
          <p:nvPr/>
        </p:nvSpPr>
        <p:spPr>
          <a:xfrm>
            <a:off x="-30961" y="6556866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  <p:pic>
        <p:nvPicPr>
          <p:cNvPr id="14" name="Image 13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4CFF139E-D879-704D-949C-6D7C948AF4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" y="-8624"/>
            <a:ext cx="1063331" cy="5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3A35142-4982-3F45-9484-752FD09D2BAD}"/>
              </a:ext>
            </a:extLst>
          </p:cNvPr>
          <p:cNvSpPr txBox="1"/>
          <p:nvPr/>
        </p:nvSpPr>
        <p:spPr>
          <a:xfrm>
            <a:off x="6872311" y="5933181"/>
            <a:ext cx="16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927014C-A4CB-AF4F-A78F-A3051E2B6A48}"/>
              </a:ext>
            </a:extLst>
          </p:cNvPr>
          <p:cNvSpPr txBox="1"/>
          <p:nvPr/>
        </p:nvSpPr>
        <p:spPr>
          <a:xfrm>
            <a:off x="9554395" y="5948632"/>
            <a:ext cx="15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0247F3-D4BB-4A46-BDE1-2247CD1266EA}"/>
              </a:ext>
            </a:extLst>
          </p:cNvPr>
          <p:cNvSpPr/>
          <p:nvPr/>
        </p:nvSpPr>
        <p:spPr>
          <a:xfrm>
            <a:off x="707105" y="443846"/>
            <a:ext cx="11842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90C226"/>
                </a:solidFill>
                <a:ea typeface="+mj-ea"/>
                <a:cs typeface="+mj-cs"/>
              </a:rPr>
              <a:t>Limiter les risques d’infection à coronavirus en </a:t>
            </a:r>
            <a:r>
              <a:rPr lang="fr-FR" sz="3200" dirty="0" err="1">
                <a:solidFill>
                  <a:srgbClr val="90C226"/>
                </a:solidFill>
                <a:ea typeface="+mj-ea"/>
                <a:cs typeface="+mj-cs"/>
              </a:rPr>
              <a:t>ƒ</a:t>
            </a:r>
            <a:r>
              <a:rPr lang="fr-FR" sz="3200" dirty="0">
                <a:solidFill>
                  <a:srgbClr val="90C226"/>
                </a:solidFill>
                <a:ea typeface="+mj-ea"/>
                <a:cs typeface="+mj-cs"/>
              </a:rPr>
              <a:t>° de</a:t>
            </a:r>
          </a:p>
          <a:p>
            <a:pPr algn="ctr"/>
            <a:r>
              <a:rPr lang="fr-FR" sz="3200" dirty="0">
                <a:solidFill>
                  <a:srgbClr val="90C226"/>
                </a:solidFill>
                <a:ea typeface="+mj-ea"/>
                <a:cs typeface="+mj-cs"/>
              </a:rPr>
              <a:t>La circulation virale et du risque individuel de forme grave</a:t>
            </a:r>
            <a:br>
              <a:rPr lang="fr-FR" sz="3600" dirty="0">
                <a:solidFill>
                  <a:srgbClr val="90C226"/>
                </a:solidFill>
                <a:ea typeface="+mj-ea"/>
                <a:cs typeface="+mj-cs"/>
              </a:rPr>
            </a:br>
            <a:endParaRPr lang="fr-FR" sz="20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05349EF-7CF8-E94B-A58D-6A21DBDB1916}"/>
              </a:ext>
            </a:extLst>
          </p:cNvPr>
          <p:cNvSpPr txBox="1"/>
          <p:nvPr/>
        </p:nvSpPr>
        <p:spPr>
          <a:xfrm>
            <a:off x="4282816" y="3764862"/>
            <a:ext cx="1812002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MESURES D’HYGIENE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GESTES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BARRIÈRES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B074CD9-8973-4C47-AFCA-0E2EE439F0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29" y="1673989"/>
            <a:ext cx="9815444" cy="500975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33A49A3-B31C-4248-8D36-AB7F5FD6046F}"/>
              </a:ext>
            </a:extLst>
          </p:cNvPr>
          <p:cNvSpPr txBox="1"/>
          <p:nvPr/>
        </p:nvSpPr>
        <p:spPr>
          <a:xfrm>
            <a:off x="-5909" y="6581918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  <p:pic>
        <p:nvPicPr>
          <p:cNvPr id="14" name="Image 13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C4281D7B-CC88-0D47-997F-C6B3A780EF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" y="-8624"/>
            <a:ext cx="1063331" cy="5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3A35142-4982-3F45-9484-752FD09D2BAD}"/>
              </a:ext>
            </a:extLst>
          </p:cNvPr>
          <p:cNvSpPr txBox="1"/>
          <p:nvPr/>
        </p:nvSpPr>
        <p:spPr>
          <a:xfrm>
            <a:off x="6872311" y="5933181"/>
            <a:ext cx="16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927014C-A4CB-AF4F-A78F-A3051E2B6A48}"/>
              </a:ext>
            </a:extLst>
          </p:cNvPr>
          <p:cNvSpPr txBox="1"/>
          <p:nvPr/>
        </p:nvSpPr>
        <p:spPr>
          <a:xfrm>
            <a:off x="9554395" y="5948632"/>
            <a:ext cx="15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245A43-2D3C-9B4A-81C4-CA2EC393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53" y="1714634"/>
            <a:ext cx="5832909" cy="492096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4DB401A-BB0B-0E48-911A-D9507474FCC7}"/>
              </a:ext>
            </a:extLst>
          </p:cNvPr>
          <p:cNvSpPr txBox="1"/>
          <p:nvPr/>
        </p:nvSpPr>
        <p:spPr>
          <a:xfrm>
            <a:off x="-30961" y="6556866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  <p:pic>
        <p:nvPicPr>
          <p:cNvPr id="14" name="Image 13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18439AD7-CB03-5C4D-8741-CC55A6BD2A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" y="-8624"/>
            <a:ext cx="1063331" cy="5824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CE37E1-D69A-8643-BB68-10E503B5D979}"/>
              </a:ext>
            </a:extLst>
          </p:cNvPr>
          <p:cNvSpPr/>
          <p:nvPr/>
        </p:nvSpPr>
        <p:spPr>
          <a:xfrm>
            <a:off x="707105" y="443846"/>
            <a:ext cx="11842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90C226"/>
                </a:solidFill>
                <a:ea typeface="+mj-ea"/>
                <a:cs typeface="+mj-cs"/>
              </a:rPr>
              <a:t>Limiter les risques d’infection à coronavirus en </a:t>
            </a:r>
            <a:r>
              <a:rPr lang="fr-FR" sz="3200" dirty="0" err="1">
                <a:solidFill>
                  <a:srgbClr val="90C226"/>
                </a:solidFill>
                <a:ea typeface="+mj-ea"/>
                <a:cs typeface="+mj-cs"/>
              </a:rPr>
              <a:t>ƒ</a:t>
            </a:r>
            <a:r>
              <a:rPr lang="fr-FR" sz="3200" dirty="0">
                <a:solidFill>
                  <a:srgbClr val="90C226"/>
                </a:solidFill>
                <a:ea typeface="+mj-ea"/>
                <a:cs typeface="+mj-cs"/>
              </a:rPr>
              <a:t>° de</a:t>
            </a:r>
          </a:p>
          <a:p>
            <a:pPr algn="ctr"/>
            <a:r>
              <a:rPr lang="fr-FR" sz="3200" dirty="0">
                <a:solidFill>
                  <a:srgbClr val="90C226"/>
                </a:solidFill>
                <a:ea typeface="+mj-ea"/>
                <a:cs typeface="+mj-cs"/>
              </a:rPr>
              <a:t>La circulation virale et du risque individuel de forme grave</a:t>
            </a:r>
            <a:br>
              <a:rPr lang="fr-FR" sz="3600" dirty="0">
                <a:solidFill>
                  <a:srgbClr val="90C226"/>
                </a:solidFill>
                <a:ea typeface="+mj-ea"/>
                <a:cs typeface="+mj-cs"/>
              </a:rPr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2927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3A35142-4982-3F45-9484-752FD09D2BAD}"/>
              </a:ext>
            </a:extLst>
          </p:cNvPr>
          <p:cNvSpPr txBox="1"/>
          <p:nvPr/>
        </p:nvSpPr>
        <p:spPr>
          <a:xfrm>
            <a:off x="6872311" y="5933181"/>
            <a:ext cx="16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927014C-A4CB-AF4F-A78F-A3051E2B6A48}"/>
              </a:ext>
            </a:extLst>
          </p:cNvPr>
          <p:cNvSpPr txBox="1"/>
          <p:nvPr/>
        </p:nvSpPr>
        <p:spPr>
          <a:xfrm>
            <a:off x="9554395" y="5948632"/>
            <a:ext cx="15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</a:t>
            </a:r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D5457F8-CCDA-3A4A-AA16-FAB90677A1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95" y="1788928"/>
            <a:ext cx="7352465" cy="37787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AF6C817-FC6F-D048-8942-C3F056116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6489700"/>
            <a:ext cx="3327400" cy="3683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CB08681-4FCA-DB46-AD1C-FB6DDBE23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5" y="63467"/>
            <a:ext cx="2819400" cy="10795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DF3A321-3C03-5949-A4BC-9ED1A77A15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62" y="672667"/>
            <a:ext cx="2463800" cy="1168400"/>
          </a:xfrm>
          <a:prstGeom prst="rect">
            <a:avLst/>
          </a:prstGeom>
        </p:spPr>
      </p:pic>
      <p:pic>
        <p:nvPicPr>
          <p:cNvPr id="14" name="Image 13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4DDB958B-331C-5540-B30D-B6CB55DBE5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54" y="0"/>
            <a:ext cx="1063331" cy="58246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24C22B0-EB45-B548-AB8C-E68D2BAB09FE}"/>
              </a:ext>
            </a:extLst>
          </p:cNvPr>
          <p:cNvSpPr txBox="1"/>
          <p:nvPr/>
        </p:nvSpPr>
        <p:spPr>
          <a:xfrm>
            <a:off x="2830" y="6554517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7A02B91-30D6-114A-AB06-56F6BD3846B3}"/>
              </a:ext>
            </a:extLst>
          </p:cNvPr>
          <p:cNvSpPr txBox="1"/>
          <p:nvPr/>
        </p:nvSpPr>
        <p:spPr>
          <a:xfrm>
            <a:off x="8348560" y="2655968"/>
            <a:ext cx="37722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En l’absence de vaccin</a:t>
            </a:r>
          </a:p>
          <a:p>
            <a:r>
              <a:rPr lang="fr-FR" dirty="0">
                <a:solidFill>
                  <a:schemeClr val="accent2"/>
                </a:solidFill>
              </a:rPr>
              <a:t>le scénario le plus probable </a:t>
            </a:r>
          </a:p>
          <a:p>
            <a:r>
              <a:rPr lang="fr-FR" dirty="0">
                <a:solidFill>
                  <a:schemeClr val="accent2"/>
                </a:solidFill>
              </a:rPr>
              <a:t>est la survenue d’épidémie </a:t>
            </a:r>
          </a:p>
          <a:p>
            <a:r>
              <a:rPr lang="fr-FR" dirty="0">
                <a:solidFill>
                  <a:schemeClr val="accent2"/>
                </a:solidFill>
              </a:rPr>
              <a:t>pendant la saison froide </a:t>
            </a:r>
            <a:r>
              <a:rPr lang="fr-FR" dirty="0" err="1">
                <a:solidFill>
                  <a:schemeClr val="accent2"/>
                </a:solidFill>
              </a:rPr>
              <a:t>ƒ</a:t>
            </a:r>
            <a:r>
              <a:rPr lang="fr-FR" dirty="0">
                <a:solidFill>
                  <a:schemeClr val="accent2"/>
                </a:solidFill>
              </a:rPr>
              <a:t>°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Du degré de saisonnalité du virus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De la durée de l’immunité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De l’immunité croisée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accent2"/>
                </a:solidFill>
              </a:rPr>
              <a:t>Des mesures d’hygiènes</a:t>
            </a:r>
          </a:p>
        </p:txBody>
      </p:sp>
    </p:spTree>
    <p:extLst>
      <p:ext uri="{BB962C8B-B14F-4D97-AF65-F5344CB8AC3E}">
        <p14:creationId xmlns:p14="http://schemas.microsoft.com/office/powerpoint/2010/main" val="260350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23" y="375618"/>
            <a:ext cx="10280429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PLAN</a:t>
            </a:r>
            <a:br>
              <a:rPr lang="fr-FR" dirty="0"/>
            </a:br>
            <a:br>
              <a:rPr lang="fr-FR" dirty="0"/>
            </a:br>
            <a:r>
              <a:rPr lang="fr-FR" sz="4000" b="1" dirty="0"/>
              <a:t>Réflexions sur </a:t>
            </a:r>
            <a:br>
              <a:rPr lang="fr-FR" b="1" dirty="0"/>
            </a:br>
            <a:endParaRPr lang="fr-F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5216B3-DAFB-3C4D-9CAE-3FD60861C42D}"/>
              </a:ext>
            </a:extLst>
          </p:cNvPr>
          <p:cNvSpPr/>
          <p:nvPr/>
        </p:nvSpPr>
        <p:spPr>
          <a:xfrm>
            <a:off x="421298" y="2201079"/>
            <a:ext cx="10661831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dirty="0"/>
              <a:t>L’évolution de la pandémie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dirty="0"/>
              <a:t>Les mesures barrières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400" dirty="0"/>
              <a:t>La transmissibilité, la contagiosité (R0) et l’épidémie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endParaRPr lang="fr-FR" sz="2400" dirty="0">
              <a:solidFill>
                <a:srgbClr val="0070C0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5A9241-D90D-AB4E-8372-36F5E7F8938A}"/>
              </a:ext>
            </a:extLst>
          </p:cNvPr>
          <p:cNvSpPr txBox="1"/>
          <p:nvPr/>
        </p:nvSpPr>
        <p:spPr>
          <a:xfrm>
            <a:off x="1719189" y="6458302"/>
            <a:ext cx="792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sz="1200" dirty="0">
                <a:solidFill>
                  <a:schemeClr val="accent1"/>
                </a:solidFill>
              </a:rPr>
              <a:t>Diaporama </a:t>
            </a:r>
            <a:r>
              <a:rPr lang="fr-FR" sz="1200" dirty="0" err="1">
                <a:solidFill>
                  <a:schemeClr val="accent1"/>
                </a:solidFill>
              </a:rPr>
              <a:t>COREBReacting</a:t>
            </a:r>
            <a:r>
              <a:rPr lang="fr-FR" sz="1200" dirty="0">
                <a:solidFill>
                  <a:schemeClr val="accent1"/>
                </a:solidFill>
              </a:rPr>
              <a:t> : https://</a:t>
            </a:r>
            <a:r>
              <a:rPr lang="fr-FR" sz="1200" dirty="0" err="1">
                <a:solidFill>
                  <a:schemeClr val="accent1"/>
                </a:solidFill>
              </a:rPr>
              <a:t>www.coreb.infectiologie.com</a:t>
            </a:r>
            <a:r>
              <a:rPr lang="fr-FR" sz="1200" dirty="0">
                <a:solidFill>
                  <a:schemeClr val="accent1"/>
                </a:solidFill>
              </a:rPr>
              <a:t>/</a:t>
            </a:r>
            <a:r>
              <a:rPr lang="fr-FR" sz="1200" dirty="0" err="1">
                <a:solidFill>
                  <a:schemeClr val="accent1"/>
                </a:solidFill>
              </a:rPr>
              <a:t>UserFiles</a:t>
            </a:r>
            <a:r>
              <a:rPr lang="fr-FR" sz="1200" dirty="0">
                <a:solidFill>
                  <a:schemeClr val="accent1"/>
                </a:solidFill>
              </a:rPr>
              <a:t>/File/coreb-reacting-26062020.pdf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31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3A35142-4982-3F45-9484-752FD09D2BAD}"/>
              </a:ext>
            </a:extLst>
          </p:cNvPr>
          <p:cNvSpPr txBox="1"/>
          <p:nvPr/>
        </p:nvSpPr>
        <p:spPr>
          <a:xfrm>
            <a:off x="6872311" y="5933181"/>
            <a:ext cx="16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927014C-A4CB-AF4F-A78F-A3051E2B6A48}"/>
              </a:ext>
            </a:extLst>
          </p:cNvPr>
          <p:cNvSpPr txBox="1"/>
          <p:nvPr/>
        </p:nvSpPr>
        <p:spPr>
          <a:xfrm>
            <a:off x="9554395" y="5948632"/>
            <a:ext cx="15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 CONTACT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0247F3-D4BB-4A46-BDE1-2247CD1266EA}"/>
              </a:ext>
            </a:extLst>
          </p:cNvPr>
          <p:cNvSpPr/>
          <p:nvPr/>
        </p:nvSpPr>
        <p:spPr>
          <a:xfrm>
            <a:off x="595894" y="740224"/>
            <a:ext cx="11842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90C226"/>
                </a:solidFill>
                <a:ea typeface="+mj-ea"/>
                <a:cs typeface="+mj-cs"/>
              </a:rPr>
              <a:t>Comment limiter les risques d’infection à coronavirus ?</a:t>
            </a:r>
            <a:br>
              <a:rPr lang="fr-FR" sz="3600" dirty="0">
                <a:solidFill>
                  <a:srgbClr val="90C226"/>
                </a:solidFill>
                <a:ea typeface="+mj-ea"/>
                <a:cs typeface="+mj-cs"/>
              </a:rPr>
            </a:br>
            <a:endParaRPr lang="fr-FR" sz="20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0D7A522-4601-214C-95BE-DE976AB3D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847054"/>
              </p:ext>
            </p:extLst>
          </p:nvPr>
        </p:nvGraphicFramePr>
        <p:xfrm>
          <a:off x="2347675" y="4832933"/>
          <a:ext cx="899277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54">
                  <a:extLst>
                    <a:ext uri="{9D8B030D-6E8A-4147-A177-3AD203B41FA5}">
                      <a16:colId xmlns:a16="http://schemas.microsoft.com/office/drawing/2014/main" val="2978245448"/>
                    </a:ext>
                  </a:extLst>
                </a:gridCol>
                <a:gridCol w="1798554">
                  <a:extLst>
                    <a:ext uri="{9D8B030D-6E8A-4147-A177-3AD203B41FA5}">
                      <a16:colId xmlns:a16="http://schemas.microsoft.com/office/drawing/2014/main" val="4052924234"/>
                    </a:ext>
                  </a:extLst>
                </a:gridCol>
                <a:gridCol w="1798554">
                  <a:extLst>
                    <a:ext uri="{9D8B030D-6E8A-4147-A177-3AD203B41FA5}">
                      <a16:colId xmlns:a16="http://schemas.microsoft.com/office/drawing/2014/main" val="1303221621"/>
                    </a:ext>
                  </a:extLst>
                </a:gridCol>
                <a:gridCol w="1798554">
                  <a:extLst>
                    <a:ext uri="{9D8B030D-6E8A-4147-A177-3AD203B41FA5}">
                      <a16:colId xmlns:a16="http://schemas.microsoft.com/office/drawing/2014/main" val="3392043913"/>
                    </a:ext>
                  </a:extLst>
                </a:gridCol>
                <a:gridCol w="1798554">
                  <a:extLst>
                    <a:ext uri="{9D8B030D-6E8A-4147-A177-3AD203B41FA5}">
                      <a16:colId xmlns:a16="http://schemas.microsoft.com/office/drawing/2014/main" val="4271982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Pas de virus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Circulation virale faible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Circulation virale moyenne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Circulation virale forte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Circulation virale très forte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1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 monde d’avant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monde de maintenant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monde de Sept-Octobre ?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monde de Décembre ?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Confinement</a:t>
                      </a:r>
                    </a:p>
                    <a:p>
                      <a:r>
                        <a:rPr lang="fr-FR" dirty="0"/>
                        <a:t>Jamais 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6274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EB0AD21-41EA-6542-A4DC-4E3B19A39AB9}"/>
              </a:ext>
            </a:extLst>
          </p:cNvPr>
          <p:cNvSpPr/>
          <p:nvPr/>
        </p:nvSpPr>
        <p:spPr>
          <a:xfrm>
            <a:off x="245754" y="1808215"/>
            <a:ext cx="1066183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000" b="1" dirty="0"/>
              <a:t>Le risque 0 n’existe pas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000" dirty="0"/>
              <a:t>En l’absence de vaccin, il faudra que </a:t>
            </a:r>
            <a:r>
              <a:rPr lang="fr-FR" sz="2000" b="1" dirty="0"/>
              <a:t>60 à 70 % de la population soit immunisée par le virus ou l’immunité croisée pour contrôler la circulation virale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000" b="1" dirty="0"/>
              <a:t>Adapter les mesures </a:t>
            </a:r>
          </a:p>
          <a:p>
            <a:pPr marL="1257300" lvl="2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/>
              <a:t>Au risque de la situation</a:t>
            </a:r>
          </a:p>
          <a:p>
            <a:pPr marL="1257300" lvl="2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/>
              <a:t>Aux facteurs de risque individuels</a:t>
            </a:r>
          </a:p>
          <a:p>
            <a:pPr marL="1257300" lvl="2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/>
              <a:t>A la circulation virale 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47519D1-55DB-814D-A025-A9D70FAF9105}"/>
              </a:ext>
            </a:extLst>
          </p:cNvPr>
          <p:cNvSpPr txBox="1"/>
          <p:nvPr/>
        </p:nvSpPr>
        <p:spPr>
          <a:xfrm>
            <a:off x="-18435" y="6569392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  <p:pic>
        <p:nvPicPr>
          <p:cNvPr id="15" name="Image 14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9493F916-A035-984E-8B4E-325DA0100B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" y="-8624"/>
            <a:ext cx="1063331" cy="5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74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dirty="0"/>
              <a:t>Mesures proposées en fonction des situations</a:t>
            </a:r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1" y="1767279"/>
            <a:ext cx="2775966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CFE262-1B63-6947-A44A-7482C9E7D9E6}"/>
              </a:ext>
            </a:extLst>
          </p:cNvPr>
          <p:cNvSpPr txBox="1"/>
          <p:nvPr/>
        </p:nvSpPr>
        <p:spPr>
          <a:xfrm>
            <a:off x="737498" y="1651038"/>
            <a:ext cx="5339154" cy="2739211"/>
          </a:xfrm>
          <a:prstGeom prst="rect">
            <a:avLst/>
          </a:prstGeom>
          <a:solidFill>
            <a:srgbClr val="FFE85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u="sng" dirty="0"/>
              <a:t>Personnel soignant en structure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Protection maximale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Dans le service</a:t>
            </a:r>
            <a:r>
              <a:rPr lang="fr-FR" dirty="0"/>
              <a:t>: port d’un </a:t>
            </a:r>
            <a:r>
              <a:rPr lang="fr-FR" b="1" dirty="0"/>
              <a:t>masque chirurgical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Au contact des malades :  </a:t>
            </a:r>
          </a:p>
          <a:p>
            <a:pPr lvl="1"/>
            <a:r>
              <a:rPr lang="fr-FR" dirty="0"/>
              <a:t>- port d’un masque FFP2</a:t>
            </a:r>
          </a:p>
          <a:p>
            <a:r>
              <a:rPr lang="fr-FR" dirty="0"/>
              <a:t>	- lunettes</a:t>
            </a:r>
          </a:p>
          <a:p>
            <a:r>
              <a:rPr lang="fr-FR" dirty="0"/>
              <a:t>	- sur-blouses</a:t>
            </a:r>
          </a:p>
          <a:p>
            <a:r>
              <a:rPr lang="fr-FR" dirty="0"/>
              <a:t>	- gants…</a:t>
            </a:r>
          </a:p>
          <a:p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16B2255-7635-154D-AA8F-7A0951D3EBBB}"/>
              </a:ext>
            </a:extLst>
          </p:cNvPr>
          <p:cNvSpPr txBox="1"/>
          <p:nvPr/>
        </p:nvSpPr>
        <p:spPr>
          <a:xfrm>
            <a:off x="4424464" y="3250101"/>
            <a:ext cx="6914488" cy="3293209"/>
          </a:xfrm>
          <a:prstGeom prst="rect">
            <a:avLst/>
          </a:prstGeom>
          <a:solidFill>
            <a:srgbClr val="FFB52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u="sng" dirty="0"/>
              <a:t>Personnel soignant recevant tous types de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Port d’un masque chirurgical </a:t>
            </a:r>
            <a:r>
              <a:rPr lang="fr-FR" dirty="0"/>
              <a:t>tout le temps de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Hygiène rigoureuse des 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Désinfection rigoureuse des surfaces et matériel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Aération régulière des lieux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En cas de gestes invasifs sur les voies respiratoires</a:t>
            </a:r>
            <a:r>
              <a:rPr lang="fr-FR" dirty="0"/>
              <a:t>:</a:t>
            </a:r>
          </a:p>
          <a:p>
            <a:r>
              <a:rPr lang="fr-FR" dirty="0"/>
              <a:t>	- gants</a:t>
            </a:r>
          </a:p>
          <a:p>
            <a:r>
              <a:rPr lang="fr-FR" dirty="0"/>
              <a:t>	- lunettes</a:t>
            </a:r>
          </a:p>
          <a:p>
            <a:r>
              <a:rPr lang="fr-FR" dirty="0"/>
              <a:t>	- sur-blouses</a:t>
            </a:r>
          </a:p>
          <a:p>
            <a:r>
              <a:rPr lang="fr-FR" dirty="0"/>
              <a:t>	- éventuellement masque FFP2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 changer après les consultations</a:t>
            </a:r>
          </a:p>
        </p:txBody>
      </p:sp>
    </p:spTree>
    <p:extLst>
      <p:ext uri="{BB962C8B-B14F-4D97-AF65-F5344CB8AC3E}">
        <p14:creationId xmlns:p14="http://schemas.microsoft.com/office/powerpoint/2010/main" val="1379139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44E9B58-FAA7-1541-B507-09864FD0EAB1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35" name="Espace réservé du numéro de diapositive 4">
            <a:extLst>
              <a:ext uri="{FF2B5EF4-FFF2-40B4-BE49-F238E27FC236}">
                <a16:creationId xmlns:a16="http://schemas.microsoft.com/office/drawing/2014/main" id="{E3E7A4FE-C9AE-3C4D-8017-716280A91E79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Image 3">
            <a:extLst>
              <a:ext uri="{FF2B5EF4-FFF2-40B4-BE49-F238E27FC236}">
                <a16:creationId xmlns:a16="http://schemas.microsoft.com/office/drawing/2014/main" id="{44F99D26-F882-724B-A469-EAA3623A8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7" name="Espace réservé du contenu 8">
            <a:extLst>
              <a:ext uri="{FF2B5EF4-FFF2-40B4-BE49-F238E27FC236}">
                <a16:creationId xmlns:a16="http://schemas.microsoft.com/office/drawing/2014/main" id="{A76844B6-8FD5-334C-AEB5-14D7A3AA3717}"/>
              </a:ext>
            </a:extLst>
          </p:cNvPr>
          <p:cNvSpPr>
            <a:spLocks noGrp="1"/>
          </p:cNvSpPr>
          <p:nvPr/>
        </p:nvSpPr>
        <p:spPr>
          <a:xfrm>
            <a:off x="857250" y="1715900"/>
            <a:ext cx="10477499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500" b="1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32647C7-0542-C04A-8FCB-8CC7FF8D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609600"/>
            <a:ext cx="10684329" cy="1320800"/>
          </a:xfrm>
        </p:spPr>
        <p:txBody>
          <a:bodyPr>
            <a:normAutofit/>
          </a:bodyPr>
          <a:lstStyle/>
          <a:p>
            <a:r>
              <a:rPr lang="fr-FR" dirty="0"/>
              <a:t>Mesures proposées en fonction de situations</a:t>
            </a:r>
          </a:p>
        </p:txBody>
      </p:sp>
      <p:sp>
        <p:nvSpPr>
          <p:cNvPr id="19" name="Espace réservé du contenu 8">
            <a:extLst>
              <a:ext uri="{FF2B5EF4-FFF2-40B4-BE49-F238E27FC236}">
                <a16:creationId xmlns:a16="http://schemas.microsoft.com/office/drawing/2014/main" id="{BC9D09B8-3152-C843-BF0E-BE84A2503D32}"/>
              </a:ext>
            </a:extLst>
          </p:cNvPr>
          <p:cNvSpPr>
            <a:spLocks noGrp="1"/>
          </p:cNvSpPr>
          <p:nvPr/>
        </p:nvSpPr>
        <p:spPr>
          <a:xfrm>
            <a:off x="857251" y="1767279"/>
            <a:ext cx="2775966" cy="453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CFE262-1B63-6947-A44A-7482C9E7D9E6}"/>
              </a:ext>
            </a:extLst>
          </p:cNvPr>
          <p:cNvSpPr txBox="1"/>
          <p:nvPr/>
        </p:nvSpPr>
        <p:spPr>
          <a:xfrm>
            <a:off x="737498" y="1453326"/>
            <a:ext cx="838178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u="sng" dirty="0"/>
              <a:t>Patient se rendant en consultation</a:t>
            </a:r>
          </a:p>
          <a:p>
            <a:r>
              <a:rPr lang="fr-FR" dirty="0"/>
              <a:t>Quelque soit le motif de consultation, </a:t>
            </a:r>
            <a:r>
              <a:rPr lang="fr-FR" b="1" dirty="0"/>
              <a:t>conseiller de porter un masque chirurgical ou alternatif, </a:t>
            </a:r>
            <a:r>
              <a:rPr lang="fr-FR" dirty="0"/>
              <a:t>à la fois pour protéger les autres et se protéger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16B2255-7635-154D-AA8F-7A0951D3EBBB}"/>
              </a:ext>
            </a:extLst>
          </p:cNvPr>
          <p:cNvSpPr txBox="1"/>
          <p:nvPr/>
        </p:nvSpPr>
        <p:spPr>
          <a:xfrm>
            <a:off x="5103341" y="2656972"/>
            <a:ext cx="6562192" cy="135421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u="sng" dirty="0"/>
              <a:t>Particulier sortant pour « activité physique »</a:t>
            </a:r>
          </a:p>
          <a:p>
            <a:pPr>
              <a:spcAft>
                <a:spcPts val="1200"/>
              </a:spcAft>
            </a:pPr>
            <a:r>
              <a:rPr lang="fr-FR" dirty="0"/>
              <a:t>Lors de déplacements en extérieur, sans intention d’entrer dans un lieu où il peut y avoir du monde, </a:t>
            </a:r>
            <a:r>
              <a:rPr lang="fr-FR" b="1" dirty="0"/>
              <a:t>le port du masque ne présente aucun intérêt.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C0038E-99A1-5F44-A007-F417531D0840}"/>
              </a:ext>
            </a:extLst>
          </p:cNvPr>
          <p:cNvSpPr txBox="1"/>
          <p:nvPr/>
        </p:nvSpPr>
        <p:spPr>
          <a:xfrm>
            <a:off x="632535" y="4111727"/>
            <a:ext cx="10846899" cy="2646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u="sng" dirty="0"/>
              <a:t>Particulier sortant pour effectuer des achats ou pour aller travailler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Avant d’entrer dans un magasin ou dans un moyen de transport collectif : port d’un masque chirurgical ou alternatif (respecter les règles d’utilisation)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Le même masque, gardé en position, peut-être utilisé dans différentes boutiques ou moyens de transport, au cours d’un même déplacement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Désinfection ou lavage des mains rigoureux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Le port prolongé des gants est déconseillé car persistance longue des virus sur plastique</a:t>
            </a:r>
          </a:p>
        </p:txBody>
      </p:sp>
    </p:spTree>
    <p:extLst>
      <p:ext uri="{BB962C8B-B14F-4D97-AF65-F5344CB8AC3E}">
        <p14:creationId xmlns:p14="http://schemas.microsoft.com/office/powerpoint/2010/main" val="1829904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8E51DDA-02F8-1F47-B234-933E1485EB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0014" y="3170619"/>
            <a:ext cx="1057840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400" dirty="0"/>
              <a:t>Comprendre la </a:t>
            </a:r>
            <a:r>
              <a:rPr lang="fr-FR" sz="3200" dirty="0"/>
              <a:t>Transmissibilité, la </a:t>
            </a:r>
            <a:r>
              <a:rPr lang="fr-FR" sz="3400" dirty="0"/>
              <a:t>Contagiosité, le  R0</a:t>
            </a:r>
            <a:br>
              <a:rPr lang="fr-FR" sz="3400" dirty="0"/>
            </a:br>
            <a:r>
              <a:rPr lang="fr-FR" sz="3400" dirty="0"/>
              <a:t>				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9F8AFD-E7B1-0044-8501-FF14C9F1D4BA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033" y="555696"/>
            <a:ext cx="2889646" cy="206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9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96A36EBE-C06A-AF40-BBA7-BAD9B9666334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Image 3">
            <a:extLst>
              <a:ext uri="{FF2B5EF4-FFF2-40B4-BE49-F238E27FC236}">
                <a16:creationId xmlns:a16="http://schemas.microsoft.com/office/drawing/2014/main" id="{5B3E98E9-B1E1-A84C-B78B-73C82BB82C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DA3471B5-48C7-E241-9EA0-D71BEADC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Image 3">
            <a:extLst>
              <a:ext uri="{FF2B5EF4-FFF2-40B4-BE49-F238E27FC236}">
                <a16:creationId xmlns:a16="http://schemas.microsoft.com/office/drawing/2014/main" id="{090A14C1-E3AB-AC47-A5A8-6342D6FC76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9" name="Titre 13">
            <a:extLst>
              <a:ext uri="{FF2B5EF4-FFF2-40B4-BE49-F238E27FC236}">
                <a16:creationId xmlns:a16="http://schemas.microsoft.com/office/drawing/2014/main" id="{E4F04C6A-432E-4F43-A07D-6FF8D97D24AA}"/>
              </a:ext>
            </a:extLst>
          </p:cNvPr>
          <p:cNvSpPr txBox="1">
            <a:spLocks/>
          </p:cNvSpPr>
          <p:nvPr/>
        </p:nvSpPr>
        <p:spPr>
          <a:xfrm>
            <a:off x="532143" y="462787"/>
            <a:ext cx="1088034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dirty="0"/>
              <a:t>Facteurs pouvant favoriser ou inhiber la transmissibilité </a:t>
            </a:r>
          </a:p>
          <a:p>
            <a:pPr algn="ctr"/>
            <a:r>
              <a:rPr lang="fr-FR" sz="2800" dirty="0"/>
              <a:t>la contagiosité ou la gravité des virus respiratoires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897C8F-D808-7245-863E-490DBD915345}"/>
              </a:ext>
            </a:extLst>
          </p:cNvPr>
          <p:cNvSpPr/>
          <p:nvPr/>
        </p:nvSpPr>
        <p:spPr>
          <a:xfrm>
            <a:off x="842597" y="1962077"/>
            <a:ext cx="4559668" cy="1149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           Immunité antérieure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Immunité acquise (naturellement ou par vaccination, directe ou croisée)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Immunité « innée » +/- « entrainée »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428E6E-F9AB-0741-AC97-192C334701BF}"/>
              </a:ext>
            </a:extLst>
          </p:cNvPr>
          <p:cNvSpPr/>
          <p:nvPr/>
        </p:nvSpPr>
        <p:spPr>
          <a:xfrm>
            <a:off x="5922360" y="1925032"/>
            <a:ext cx="4671554" cy="1149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                 Facteurs individuels </a:t>
            </a:r>
          </a:p>
          <a:p>
            <a:r>
              <a:rPr lang="fr-FR" dirty="0">
                <a:solidFill>
                  <a:schemeClr val="tx1"/>
                </a:solidFill>
              </a:rPr>
              <a:t>              (génétiques ou acquis) </a:t>
            </a:r>
          </a:p>
          <a:p>
            <a:r>
              <a:rPr lang="fr-FR" dirty="0">
                <a:solidFill>
                  <a:schemeClr val="tx1"/>
                </a:solidFill>
              </a:rPr>
              <a:t>- Récepteurs viraux</a:t>
            </a:r>
          </a:p>
          <a:p>
            <a:r>
              <a:rPr lang="fr-FR" dirty="0">
                <a:solidFill>
                  <a:schemeClr val="tx1"/>
                </a:solidFill>
              </a:rPr>
              <a:t>- Immunitaires </a:t>
            </a:r>
            <a:r>
              <a:rPr lang="fr-FR" sz="1600" dirty="0">
                <a:solidFill>
                  <a:schemeClr val="tx1"/>
                </a:solidFill>
              </a:rPr>
              <a:t>(innés ou spécifiques)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31A81-B6B8-5C4B-81EC-E2B7148FEFFF}"/>
              </a:ext>
            </a:extLst>
          </p:cNvPr>
          <p:cNvSpPr/>
          <p:nvPr/>
        </p:nvSpPr>
        <p:spPr>
          <a:xfrm>
            <a:off x="243364" y="4060576"/>
            <a:ext cx="1913854" cy="100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Exposition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4EAF36-16EA-164C-9BD0-EC6661751394}"/>
              </a:ext>
            </a:extLst>
          </p:cNvPr>
          <p:cNvSpPr/>
          <p:nvPr/>
        </p:nvSpPr>
        <p:spPr>
          <a:xfrm>
            <a:off x="2764084" y="4035454"/>
            <a:ext cx="1913854" cy="100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Colonisation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5C1C7F-9AED-8842-873B-69CCB4806282}"/>
              </a:ext>
            </a:extLst>
          </p:cNvPr>
          <p:cNvSpPr/>
          <p:nvPr/>
        </p:nvSpPr>
        <p:spPr>
          <a:xfrm>
            <a:off x="5402270" y="4019687"/>
            <a:ext cx="1913854" cy="100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Maladie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CB9975-83F6-E148-90D0-B4A7E8391879}"/>
              </a:ext>
            </a:extLst>
          </p:cNvPr>
          <p:cNvSpPr/>
          <p:nvPr/>
        </p:nvSpPr>
        <p:spPr>
          <a:xfrm>
            <a:off x="1217080" y="5798599"/>
            <a:ext cx="3399361" cy="519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Inoculum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quantité d’agents pathogènes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530CAA-99A2-494C-B0F6-AD57CB6203C9}"/>
              </a:ext>
            </a:extLst>
          </p:cNvPr>
          <p:cNvSpPr/>
          <p:nvPr/>
        </p:nvSpPr>
        <p:spPr>
          <a:xfrm>
            <a:off x="7892754" y="5790594"/>
            <a:ext cx="2857500" cy="519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Co-infections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(Virus, bactéries)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8C3748F-56EC-0E46-BB09-48658FDE2ED0}"/>
              </a:ext>
            </a:extLst>
          </p:cNvPr>
          <p:cNvCxnSpPr>
            <a:cxnSpLocks/>
          </p:cNvCxnSpPr>
          <p:nvPr/>
        </p:nvCxnSpPr>
        <p:spPr>
          <a:xfrm>
            <a:off x="4646080" y="3111501"/>
            <a:ext cx="0" cy="317499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F3CDA49-C37F-3541-AC54-E6E96A2534E7}"/>
              </a:ext>
            </a:extLst>
          </p:cNvPr>
          <p:cNvCxnSpPr>
            <a:cxnSpLocks/>
          </p:cNvCxnSpPr>
          <p:nvPr/>
        </p:nvCxnSpPr>
        <p:spPr>
          <a:xfrm>
            <a:off x="6428308" y="3083986"/>
            <a:ext cx="0" cy="372559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BFBD03FA-9F31-FF4E-AB60-1DBEACD928E8}"/>
              </a:ext>
            </a:extLst>
          </p:cNvPr>
          <p:cNvCxnSpPr>
            <a:cxnSpLocks/>
          </p:cNvCxnSpPr>
          <p:nvPr/>
        </p:nvCxnSpPr>
        <p:spPr>
          <a:xfrm>
            <a:off x="2441906" y="3456545"/>
            <a:ext cx="7696366" cy="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14E5A46-76FD-B141-BEC5-9F0AE45CCE5C}"/>
              </a:ext>
            </a:extLst>
          </p:cNvPr>
          <p:cNvCxnSpPr>
            <a:cxnSpLocks/>
          </p:cNvCxnSpPr>
          <p:nvPr/>
        </p:nvCxnSpPr>
        <p:spPr>
          <a:xfrm flipV="1">
            <a:off x="2104336" y="4534061"/>
            <a:ext cx="631792" cy="4002"/>
          </a:xfrm>
          <a:prstGeom prst="straightConnector1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CB5A8AC-26D7-7444-AC39-BC25DE845EFA}"/>
              </a:ext>
            </a:extLst>
          </p:cNvPr>
          <p:cNvCxnSpPr>
            <a:cxnSpLocks/>
          </p:cNvCxnSpPr>
          <p:nvPr/>
        </p:nvCxnSpPr>
        <p:spPr>
          <a:xfrm flipV="1">
            <a:off x="4720997" y="4485677"/>
            <a:ext cx="631792" cy="40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ABEBA91-DE67-3347-BFA3-8B8DCB0EBAA8}"/>
              </a:ext>
            </a:extLst>
          </p:cNvPr>
          <p:cNvCxnSpPr>
            <a:cxnSpLocks/>
          </p:cNvCxnSpPr>
          <p:nvPr/>
        </p:nvCxnSpPr>
        <p:spPr>
          <a:xfrm>
            <a:off x="10295452" y="5405965"/>
            <a:ext cx="0" cy="372559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EAF6D1B-2507-B94C-8D88-2C02BCC6A24E}"/>
              </a:ext>
            </a:extLst>
          </p:cNvPr>
          <p:cNvCxnSpPr>
            <a:cxnSpLocks/>
          </p:cNvCxnSpPr>
          <p:nvPr/>
        </p:nvCxnSpPr>
        <p:spPr>
          <a:xfrm>
            <a:off x="2423583" y="5414441"/>
            <a:ext cx="0" cy="372559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E432503-5A14-A349-9C22-5D93BC669571}"/>
              </a:ext>
            </a:extLst>
          </p:cNvPr>
          <p:cNvCxnSpPr>
            <a:cxnSpLocks/>
          </p:cNvCxnSpPr>
          <p:nvPr/>
        </p:nvCxnSpPr>
        <p:spPr>
          <a:xfrm flipV="1">
            <a:off x="2423583" y="5397703"/>
            <a:ext cx="7871869" cy="8262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97D1406-C3B4-5B47-863E-F0FDEB8AF4F9}"/>
              </a:ext>
            </a:extLst>
          </p:cNvPr>
          <p:cNvCxnSpPr>
            <a:cxnSpLocks/>
          </p:cNvCxnSpPr>
          <p:nvPr/>
        </p:nvCxnSpPr>
        <p:spPr>
          <a:xfrm flipV="1">
            <a:off x="5016230" y="4820964"/>
            <a:ext cx="0" cy="5822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6290C204-21F7-6648-AB5A-B6DFDCDF5D27}"/>
              </a:ext>
            </a:extLst>
          </p:cNvPr>
          <p:cNvCxnSpPr>
            <a:cxnSpLocks/>
          </p:cNvCxnSpPr>
          <p:nvPr/>
        </p:nvCxnSpPr>
        <p:spPr>
          <a:xfrm flipV="1">
            <a:off x="10138272" y="4821249"/>
            <a:ext cx="0" cy="576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3262EC1-6D10-DB41-9415-20DC58A9593F}"/>
              </a:ext>
            </a:extLst>
          </p:cNvPr>
          <p:cNvCxnSpPr>
            <a:cxnSpLocks/>
          </p:cNvCxnSpPr>
          <p:nvPr/>
        </p:nvCxnSpPr>
        <p:spPr>
          <a:xfrm>
            <a:off x="2441906" y="3456238"/>
            <a:ext cx="0" cy="585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2F991ADE-25EE-F04D-AEB1-849E63DE02AD}"/>
              </a:ext>
            </a:extLst>
          </p:cNvPr>
          <p:cNvCxnSpPr>
            <a:cxnSpLocks/>
          </p:cNvCxnSpPr>
          <p:nvPr/>
        </p:nvCxnSpPr>
        <p:spPr>
          <a:xfrm>
            <a:off x="10138272" y="3462459"/>
            <a:ext cx="0" cy="585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7817F523-5B7A-4644-8E47-EAC00CBCEBDC}"/>
              </a:ext>
            </a:extLst>
          </p:cNvPr>
          <p:cNvSpPr/>
          <p:nvPr/>
        </p:nvSpPr>
        <p:spPr>
          <a:xfrm>
            <a:off x="7998691" y="3999553"/>
            <a:ext cx="1913854" cy="100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Maladie</a:t>
            </a:r>
          </a:p>
          <a:p>
            <a:pPr algn="ctr"/>
            <a:r>
              <a:rPr lang="fr-FR" dirty="0"/>
              <a:t>Grave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1915C25-CEA8-8349-8D47-1336D4A13723}"/>
              </a:ext>
            </a:extLst>
          </p:cNvPr>
          <p:cNvCxnSpPr>
            <a:cxnSpLocks/>
          </p:cNvCxnSpPr>
          <p:nvPr/>
        </p:nvCxnSpPr>
        <p:spPr>
          <a:xfrm flipV="1">
            <a:off x="7337913" y="4487659"/>
            <a:ext cx="631792" cy="40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2DF4BB9-1E3A-3A4B-9F8B-50C271E908D1}"/>
              </a:ext>
            </a:extLst>
          </p:cNvPr>
          <p:cNvSpPr/>
          <p:nvPr/>
        </p:nvSpPr>
        <p:spPr>
          <a:xfrm>
            <a:off x="10355944" y="4006371"/>
            <a:ext cx="1667485" cy="100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Décès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C652873B-D6A8-C44B-A824-E7A788FDA37F}"/>
              </a:ext>
            </a:extLst>
          </p:cNvPr>
          <p:cNvCxnSpPr>
            <a:cxnSpLocks/>
          </p:cNvCxnSpPr>
          <p:nvPr/>
        </p:nvCxnSpPr>
        <p:spPr>
          <a:xfrm flipV="1">
            <a:off x="9695166" y="4494477"/>
            <a:ext cx="631792" cy="40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0DCA80B0-A079-A444-900F-71ACFAE35206}"/>
              </a:ext>
            </a:extLst>
          </p:cNvPr>
          <p:cNvCxnSpPr>
            <a:cxnSpLocks/>
          </p:cNvCxnSpPr>
          <p:nvPr/>
        </p:nvCxnSpPr>
        <p:spPr>
          <a:xfrm>
            <a:off x="5016230" y="3463928"/>
            <a:ext cx="0" cy="585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33B99E76-E9CB-9349-AA6F-39042436F0CE}"/>
              </a:ext>
            </a:extLst>
          </p:cNvPr>
          <p:cNvCxnSpPr>
            <a:cxnSpLocks/>
          </p:cNvCxnSpPr>
          <p:nvPr/>
        </p:nvCxnSpPr>
        <p:spPr>
          <a:xfrm>
            <a:off x="7726479" y="3472141"/>
            <a:ext cx="0" cy="585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97A7D07B-75F5-194E-AB57-2305307D4E4F}"/>
              </a:ext>
            </a:extLst>
          </p:cNvPr>
          <p:cNvCxnSpPr>
            <a:cxnSpLocks/>
          </p:cNvCxnSpPr>
          <p:nvPr/>
        </p:nvCxnSpPr>
        <p:spPr>
          <a:xfrm flipV="1">
            <a:off x="7595741" y="4820964"/>
            <a:ext cx="0" cy="576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D5658979-8A40-E246-AEE4-A687EA64A12D}"/>
              </a:ext>
            </a:extLst>
          </p:cNvPr>
          <p:cNvCxnSpPr>
            <a:cxnSpLocks/>
          </p:cNvCxnSpPr>
          <p:nvPr/>
        </p:nvCxnSpPr>
        <p:spPr>
          <a:xfrm flipH="1" flipV="1">
            <a:off x="2423583" y="4820964"/>
            <a:ext cx="14818" cy="5934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23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740" y="14236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Comprendre le phénomène d’épidémie :</a:t>
            </a:r>
            <a:br>
              <a:rPr lang="fr-FR" dirty="0"/>
            </a:br>
            <a:r>
              <a:rPr lang="fr-FR" dirty="0"/>
              <a:t>			élément de base le R0</a:t>
            </a:r>
            <a:br>
              <a:rPr lang="fr-FR" dirty="0"/>
            </a:br>
            <a:endParaRPr lang="fr-F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BB7145-D48A-1A43-941A-587E57999EE1}"/>
              </a:ext>
            </a:extLst>
          </p:cNvPr>
          <p:cNvSpPr txBox="1"/>
          <p:nvPr/>
        </p:nvSpPr>
        <p:spPr>
          <a:xfrm>
            <a:off x="6670863" y="3428999"/>
            <a:ext cx="52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04B066-D443-F84A-8D8C-12EA9F1C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46" y="1571886"/>
            <a:ext cx="11554516" cy="4581862"/>
          </a:xfrm>
        </p:spPr>
        <p:txBody>
          <a:bodyPr>
            <a:normAutofit lnSpcReduction="10000"/>
          </a:bodyPr>
          <a:lstStyle/>
          <a:p>
            <a:r>
              <a:rPr lang="fr-FR" sz="2000" b="1" dirty="0"/>
              <a:t>R0 c’est le taux de « reproduction » des maladies infectieuses </a:t>
            </a:r>
            <a:r>
              <a:rPr lang="fr-FR" sz="2000" dirty="0"/>
              <a:t>(nombre moyen de personnes qu’une personne contagieuse peut infecter)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r>
              <a:rPr lang="fr-FR" sz="2000" dirty="0"/>
              <a:t>Dans une </a:t>
            </a:r>
            <a:r>
              <a:rPr lang="fr-FR" sz="2000" b="1" dirty="0"/>
              <a:t>population ni vaccinée ni immunisée </a:t>
            </a:r>
          </a:p>
          <a:p>
            <a:r>
              <a:rPr lang="fr-FR" sz="2000" b="1" dirty="0"/>
              <a:t>Permet de calculer </a:t>
            </a:r>
          </a:p>
          <a:p>
            <a:pPr lvl="1"/>
            <a:r>
              <a:rPr lang="fr-FR" sz="2000" dirty="0"/>
              <a:t>le temps de doublement d’une épidémie, </a:t>
            </a:r>
          </a:p>
          <a:p>
            <a:pPr lvl="1"/>
            <a:r>
              <a:rPr lang="fr-FR" sz="2000" dirty="0"/>
              <a:t>le pourcentage de la population qui devrait être immunisée pour empêcher l’épidémie de prospérer</a:t>
            </a:r>
          </a:p>
          <a:p>
            <a:r>
              <a:rPr lang="fr-FR" sz="2000" dirty="0"/>
              <a:t>Il peut varier d’une étude à l’autre en fonction de </a:t>
            </a:r>
            <a:r>
              <a:rPr lang="fr-FR" sz="2000" b="1" dirty="0"/>
              <a:t>l’environnement (intérieur, extérieur…), </a:t>
            </a:r>
          </a:p>
          <a:p>
            <a:pPr marL="0" indent="0">
              <a:buNone/>
            </a:pPr>
            <a:r>
              <a:rPr lang="fr-FR" sz="2000" dirty="0"/>
              <a:t>     des </a:t>
            </a:r>
            <a:r>
              <a:rPr lang="fr-FR" sz="2000" b="1" dirty="0"/>
              <a:t>conditions météorologiques</a:t>
            </a:r>
            <a:r>
              <a:rPr lang="fr-FR" sz="2000" dirty="0"/>
              <a:t>, </a:t>
            </a:r>
            <a:r>
              <a:rPr lang="fr-FR" sz="2000" b="1" dirty="0"/>
              <a:t>des patients</a:t>
            </a:r>
            <a:r>
              <a:rPr lang="fr-FR" sz="2000" dirty="0"/>
              <a:t>, des </a:t>
            </a:r>
            <a:r>
              <a:rPr lang="fr-FR" sz="2000" b="1" dirty="0"/>
              <a:t>mesures d’hygiène</a:t>
            </a:r>
          </a:p>
        </p:txBody>
      </p:sp>
      <p:sp>
        <p:nvSpPr>
          <p:cNvPr id="442" name="Rectangle : coins arrondis 441">
            <a:extLst>
              <a:ext uri="{FF2B5EF4-FFF2-40B4-BE49-F238E27FC236}">
                <a16:creationId xmlns:a16="http://schemas.microsoft.com/office/drawing/2014/main" id="{DC32F71E-3FEC-CE4F-A4C0-2B56512A495E}"/>
              </a:ext>
            </a:extLst>
          </p:cNvPr>
          <p:cNvSpPr/>
          <p:nvPr/>
        </p:nvSpPr>
        <p:spPr>
          <a:xfrm>
            <a:off x="2068470" y="2326890"/>
            <a:ext cx="7246545" cy="64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R0 = probabilité de transmission x taux de contact x durée de contagiosité</a:t>
            </a: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408D9592-1C65-1B42-B767-046D4F40FFED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Image 3">
            <a:extLst>
              <a:ext uri="{FF2B5EF4-FFF2-40B4-BE49-F238E27FC236}">
                <a16:creationId xmlns:a16="http://schemas.microsoft.com/office/drawing/2014/main" id="{FE07DE40-D03D-614D-8165-C2AC305075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08C87BD-1DCE-B54B-813C-CB813F0320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011" y="5607368"/>
            <a:ext cx="2201471" cy="116221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78EC989-875A-8840-BC95-2C710D48CDF0}"/>
              </a:ext>
            </a:extLst>
          </p:cNvPr>
          <p:cNvSpPr txBox="1"/>
          <p:nvPr/>
        </p:nvSpPr>
        <p:spPr>
          <a:xfrm>
            <a:off x="96178" y="6398733"/>
            <a:ext cx="1155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err="1">
                <a:solidFill>
                  <a:schemeClr val="accent2"/>
                </a:solidFill>
              </a:rPr>
              <a:t>Grifoni</a:t>
            </a:r>
            <a:r>
              <a:rPr lang="fr-FR" sz="900" i="1" dirty="0">
                <a:solidFill>
                  <a:schemeClr val="accent2"/>
                </a:solidFill>
              </a:rPr>
              <a:t> A : </a:t>
            </a:r>
            <a:r>
              <a:rPr lang="fr-FR" sz="900" i="1" dirty="0" err="1">
                <a:solidFill>
                  <a:schemeClr val="accent2"/>
                </a:solidFill>
              </a:rPr>
              <a:t>Targets</a:t>
            </a:r>
            <a:r>
              <a:rPr lang="fr-FR" sz="900" i="1" dirty="0">
                <a:solidFill>
                  <a:schemeClr val="accent2"/>
                </a:solidFill>
              </a:rPr>
              <a:t> of </a:t>
            </a:r>
            <a:r>
              <a:rPr lang="fr-FR" sz="900" i="1" dirty="0" err="1">
                <a:solidFill>
                  <a:schemeClr val="accent2"/>
                </a:solidFill>
              </a:rPr>
              <a:t>T</a:t>
            </a:r>
            <a:r>
              <a:rPr lang="fr-FR" sz="900" i="1" dirty="0">
                <a:solidFill>
                  <a:schemeClr val="accent2"/>
                </a:solidFill>
              </a:rPr>
              <a:t> </a:t>
            </a:r>
            <a:r>
              <a:rPr lang="fr-FR" sz="900" i="1" dirty="0" err="1">
                <a:solidFill>
                  <a:schemeClr val="accent2"/>
                </a:solidFill>
              </a:rPr>
              <a:t>cell</a:t>
            </a:r>
            <a:r>
              <a:rPr lang="fr-FR" sz="900" i="1" dirty="0">
                <a:solidFill>
                  <a:schemeClr val="accent2"/>
                </a:solidFill>
              </a:rPr>
              <a:t> </a:t>
            </a:r>
            <a:r>
              <a:rPr lang="fr-FR" sz="900" i="1" dirty="0" err="1">
                <a:solidFill>
                  <a:schemeClr val="accent2"/>
                </a:solidFill>
              </a:rPr>
              <a:t>responses</a:t>
            </a:r>
            <a:r>
              <a:rPr lang="fr-FR" sz="900" i="1" dirty="0">
                <a:solidFill>
                  <a:schemeClr val="accent2"/>
                </a:solidFill>
              </a:rPr>
              <a:t> to SARS-CoV-2 coronavirus in </a:t>
            </a:r>
            <a:r>
              <a:rPr lang="fr-FR" sz="900" i="1" dirty="0" err="1">
                <a:solidFill>
                  <a:schemeClr val="accent2"/>
                </a:solidFill>
              </a:rPr>
              <a:t>humans</a:t>
            </a:r>
            <a:r>
              <a:rPr lang="fr-FR" sz="900" i="1" dirty="0">
                <a:solidFill>
                  <a:schemeClr val="accent2"/>
                </a:solidFill>
              </a:rPr>
              <a:t> </a:t>
            </a:r>
            <a:r>
              <a:rPr lang="fr-FR" sz="900" i="1" dirty="0" err="1">
                <a:solidFill>
                  <a:schemeClr val="accent2"/>
                </a:solidFill>
              </a:rPr>
              <a:t>with</a:t>
            </a:r>
            <a:r>
              <a:rPr lang="fr-FR" sz="900" i="1" dirty="0">
                <a:solidFill>
                  <a:schemeClr val="accent2"/>
                </a:solidFill>
              </a:rPr>
              <a:t> COVID-19 </a:t>
            </a:r>
            <a:r>
              <a:rPr lang="fr-FR" sz="900" i="1" dirty="0" err="1">
                <a:solidFill>
                  <a:schemeClr val="accent2"/>
                </a:solidFill>
              </a:rPr>
              <a:t>disease</a:t>
            </a:r>
            <a:r>
              <a:rPr lang="fr-FR" sz="900" i="1" dirty="0">
                <a:solidFill>
                  <a:schemeClr val="accent2"/>
                </a:solidFill>
              </a:rPr>
              <a:t> and </a:t>
            </a:r>
            <a:r>
              <a:rPr lang="fr-FR" sz="900" i="1" dirty="0" err="1">
                <a:solidFill>
                  <a:schemeClr val="accent2"/>
                </a:solidFill>
              </a:rPr>
              <a:t>unexposed</a:t>
            </a:r>
            <a:r>
              <a:rPr lang="fr-FR" sz="900" i="1" dirty="0">
                <a:solidFill>
                  <a:schemeClr val="accent2"/>
                </a:solidFill>
              </a:rPr>
              <a:t> </a:t>
            </a:r>
            <a:r>
              <a:rPr lang="fr-FR" sz="900" i="1" dirty="0" err="1">
                <a:solidFill>
                  <a:schemeClr val="accent2"/>
                </a:solidFill>
              </a:rPr>
              <a:t>individuals</a:t>
            </a:r>
            <a:r>
              <a:rPr lang="fr-FR" sz="900" i="1" dirty="0">
                <a:solidFill>
                  <a:schemeClr val="accent2"/>
                </a:solidFill>
              </a:rPr>
              <a:t>. </a:t>
            </a:r>
            <a:r>
              <a:rPr lang="fr-FR" sz="900" i="1" dirty="0" err="1">
                <a:solidFill>
                  <a:schemeClr val="accent2"/>
                </a:solidFill>
              </a:rPr>
              <a:t>Cell</a:t>
            </a:r>
            <a:r>
              <a:rPr lang="fr-FR" sz="900" i="1" dirty="0">
                <a:solidFill>
                  <a:schemeClr val="accent2"/>
                </a:solidFill>
              </a:rPr>
              <a:t> 2020 :</a:t>
            </a:r>
            <a:r>
              <a:rPr lang="fr-FR" sz="900" i="1" dirty="0" err="1">
                <a:solidFill>
                  <a:schemeClr val="accent2"/>
                </a:solidFill>
              </a:rPr>
              <a:t>doi.org</a:t>
            </a:r>
            <a:r>
              <a:rPr lang="fr-FR" sz="900" i="1" dirty="0">
                <a:solidFill>
                  <a:schemeClr val="accent2"/>
                </a:solidFill>
              </a:rPr>
              <a:t>/10.1016/j.cell.2020.05.015</a:t>
            </a:r>
          </a:p>
          <a:p>
            <a:endParaRPr lang="fr-FR" sz="900" i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7E4F090-5D47-1D45-9AC9-D0E357A2B206}"/>
              </a:ext>
            </a:extLst>
          </p:cNvPr>
          <p:cNvSpPr txBox="1"/>
          <p:nvPr/>
        </p:nvSpPr>
        <p:spPr>
          <a:xfrm>
            <a:off x="101388" y="6574706"/>
            <a:ext cx="43845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err="1">
                <a:solidFill>
                  <a:schemeClr val="accent2"/>
                </a:solidFill>
              </a:rPr>
              <a:t>Netea</a:t>
            </a:r>
            <a:r>
              <a:rPr lang="fr-FR" sz="1000" i="1" dirty="0">
                <a:solidFill>
                  <a:schemeClr val="accent2"/>
                </a:solidFill>
              </a:rPr>
              <a:t>. Nature in </a:t>
            </a:r>
            <a:r>
              <a:rPr lang="fr-FR" sz="1000" i="1" dirty="0" err="1">
                <a:solidFill>
                  <a:schemeClr val="accent2"/>
                </a:solidFill>
              </a:rPr>
              <a:t>Immunology</a:t>
            </a:r>
            <a:r>
              <a:rPr lang="fr-FR" sz="1000" i="1" dirty="0">
                <a:solidFill>
                  <a:schemeClr val="accent2"/>
                </a:solidFill>
              </a:rPr>
              <a:t> March 2020 / </a:t>
            </a:r>
            <a:r>
              <a:rPr lang="fr-FR" sz="1000" i="1" dirty="0" err="1">
                <a:solidFill>
                  <a:schemeClr val="accent2"/>
                </a:solidFill>
              </a:rPr>
              <a:t>Bunyavanich</a:t>
            </a:r>
            <a:r>
              <a:rPr lang="fr-FR" sz="1000" i="1" dirty="0">
                <a:solidFill>
                  <a:schemeClr val="accent2"/>
                </a:solidFill>
              </a:rPr>
              <a:t>. JAMA May2020</a:t>
            </a:r>
          </a:p>
          <a:p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442309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4" y="24257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Comprendre le phénomène d’épidémie :</a:t>
            </a:r>
            <a:br>
              <a:rPr lang="fr-FR" dirty="0"/>
            </a:br>
            <a:r>
              <a:rPr lang="fr-FR" dirty="0"/>
              <a:t>			élément de base le R0</a:t>
            </a:r>
            <a:br>
              <a:rPr lang="fr-FR" dirty="0"/>
            </a:br>
            <a:endParaRPr lang="fr-F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BB7145-D48A-1A43-941A-587E57999EE1}"/>
              </a:ext>
            </a:extLst>
          </p:cNvPr>
          <p:cNvSpPr txBox="1"/>
          <p:nvPr/>
        </p:nvSpPr>
        <p:spPr>
          <a:xfrm>
            <a:off x="5709810" y="3298615"/>
            <a:ext cx="52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404B066-D443-F84A-8D8C-12EA9F1C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06" y="1943329"/>
            <a:ext cx="11554516" cy="3788949"/>
          </a:xfrm>
        </p:spPr>
        <p:txBody>
          <a:bodyPr>
            <a:normAutofit lnSpcReduction="10000"/>
          </a:bodyPr>
          <a:lstStyle/>
          <a:p>
            <a:r>
              <a:rPr lang="fr-FR" sz="2000" b="1" dirty="0"/>
              <a:t>R0 du SARS-CoV2, est de ≠ 2 à 3 </a:t>
            </a:r>
            <a:r>
              <a:rPr lang="fr-FR" b="1" dirty="0"/>
              <a:t>(en l’absence de mesures de distanciation et d’hygiène) </a:t>
            </a:r>
            <a:endParaRPr lang="fr-FR" sz="1600" b="1" dirty="0"/>
          </a:p>
          <a:p>
            <a:endParaRPr lang="fr-FR" sz="2000" dirty="0"/>
          </a:p>
          <a:p>
            <a:endParaRPr lang="fr-FR" sz="2400" b="1" dirty="0"/>
          </a:p>
          <a:p>
            <a:r>
              <a:rPr lang="fr-FR" sz="2000" b="1" dirty="0"/>
              <a:t>Si R0= 2,5 et en l’absence d’un rôle</a:t>
            </a:r>
          </a:p>
          <a:p>
            <a:pPr lvl="1"/>
            <a:r>
              <a:rPr lang="fr-FR" sz="1800" b="1" dirty="0"/>
              <a:t>De l’immunité spécifique croisée </a:t>
            </a:r>
            <a:r>
              <a:rPr lang="fr-FR" sz="1400" i="1" dirty="0" err="1">
                <a:solidFill>
                  <a:schemeClr val="accent2"/>
                </a:solidFill>
              </a:rPr>
              <a:t>Grifoni</a:t>
            </a:r>
            <a:r>
              <a:rPr lang="fr-FR" sz="1400" i="1" dirty="0">
                <a:solidFill>
                  <a:schemeClr val="accent2"/>
                </a:solidFill>
              </a:rPr>
              <a:t> A </a:t>
            </a:r>
            <a:r>
              <a:rPr lang="fr-FR" sz="1400" i="1" dirty="0" err="1">
                <a:solidFill>
                  <a:schemeClr val="accent2"/>
                </a:solidFill>
              </a:rPr>
              <a:t>Cell</a:t>
            </a:r>
            <a:r>
              <a:rPr lang="fr-FR" sz="1400" i="1" dirty="0">
                <a:solidFill>
                  <a:schemeClr val="accent2"/>
                </a:solidFill>
              </a:rPr>
              <a:t> 2020 :</a:t>
            </a:r>
            <a:r>
              <a:rPr lang="fr-FR" sz="1400" i="1" dirty="0" err="1">
                <a:solidFill>
                  <a:schemeClr val="accent2"/>
                </a:solidFill>
              </a:rPr>
              <a:t>doi.org</a:t>
            </a:r>
            <a:r>
              <a:rPr lang="fr-FR" sz="1400" i="1" dirty="0">
                <a:solidFill>
                  <a:schemeClr val="accent2"/>
                </a:solidFill>
              </a:rPr>
              <a:t>/10.1016/j.cell.2020.05.015</a:t>
            </a:r>
            <a:endParaRPr lang="fr-FR" sz="1400" b="1" dirty="0">
              <a:solidFill>
                <a:schemeClr val="accent2"/>
              </a:solidFill>
            </a:endParaRPr>
          </a:p>
          <a:p>
            <a:pPr lvl="1"/>
            <a:r>
              <a:rPr lang="fr-FR" sz="1800" b="1" dirty="0"/>
              <a:t>De l’immunité innée « entrainée » </a:t>
            </a:r>
            <a:r>
              <a:rPr lang="fr-FR" sz="1800" i="1" dirty="0" err="1">
                <a:solidFill>
                  <a:schemeClr val="accent2"/>
                </a:solidFill>
              </a:rPr>
              <a:t>Netea</a:t>
            </a:r>
            <a:r>
              <a:rPr lang="fr-FR" sz="1800" i="1" dirty="0">
                <a:solidFill>
                  <a:schemeClr val="accent2"/>
                </a:solidFill>
              </a:rPr>
              <a:t>. Nature in </a:t>
            </a:r>
            <a:r>
              <a:rPr lang="fr-FR" sz="1800" i="1" dirty="0" err="1">
                <a:solidFill>
                  <a:schemeClr val="accent2"/>
                </a:solidFill>
              </a:rPr>
              <a:t>Immunology</a:t>
            </a:r>
            <a:r>
              <a:rPr lang="fr-FR" sz="1800" i="1" dirty="0">
                <a:solidFill>
                  <a:schemeClr val="accent2"/>
                </a:solidFill>
              </a:rPr>
              <a:t> March 2020 </a:t>
            </a:r>
            <a:endParaRPr lang="fr-FR" sz="1800" b="1" dirty="0">
              <a:solidFill>
                <a:schemeClr val="accent2"/>
              </a:solidFill>
            </a:endParaRPr>
          </a:p>
          <a:p>
            <a:pPr lvl="1"/>
            <a:r>
              <a:rPr lang="fr-FR" sz="1800" b="1" dirty="0"/>
              <a:t>ou de résistance « spécifique » au virus liée par exemple </a:t>
            </a:r>
          </a:p>
          <a:p>
            <a:pPr marL="457200" lvl="1" indent="0">
              <a:buNone/>
            </a:pPr>
            <a:r>
              <a:rPr lang="fr-FR" sz="1800" b="1" dirty="0"/>
              <a:t>  à une moindre expression des récepteurs sur les muqueuses </a:t>
            </a:r>
            <a:r>
              <a:rPr lang="fr-FR" sz="1800" i="1" dirty="0" err="1">
                <a:solidFill>
                  <a:schemeClr val="accent2"/>
                </a:solidFill>
              </a:rPr>
              <a:t>Bunyavanich</a:t>
            </a:r>
            <a:r>
              <a:rPr lang="fr-FR" sz="1800" i="1" dirty="0">
                <a:solidFill>
                  <a:schemeClr val="accent2"/>
                </a:solidFill>
              </a:rPr>
              <a:t>. JAMA May2020</a:t>
            </a:r>
            <a:endParaRPr lang="fr-FR" sz="1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ym typeface="Wingdings" pitchFamily="2" charset="2"/>
              </a:rPr>
              <a:t>     </a:t>
            </a:r>
            <a:r>
              <a:rPr lang="fr-FR" sz="2000" b="1" dirty="0">
                <a:sym typeface="Wingdings" pitchFamily="2" charset="2"/>
              </a:rPr>
              <a:t> </a:t>
            </a:r>
            <a:r>
              <a:rPr lang="fr-FR" sz="2000" b="1" dirty="0"/>
              <a:t>60 à 70 % de la population doit être immunisée pour stopper l’épidémie</a:t>
            </a: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408D9592-1C65-1B42-B767-046D4F40FFED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Image 3">
            <a:extLst>
              <a:ext uri="{FF2B5EF4-FFF2-40B4-BE49-F238E27FC236}">
                <a16:creationId xmlns:a16="http://schemas.microsoft.com/office/drawing/2014/main" id="{FE07DE40-D03D-614D-8165-C2AC305075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15EDC9C-BF56-6F4D-84DA-752B7F3C2F41}"/>
              </a:ext>
            </a:extLst>
          </p:cNvPr>
          <p:cNvSpPr/>
          <p:nvPr/>
        </p:nvSpPr>
        <p:spPr>
          <a:xfrm>
            <a:off x="2377844" y="2494520"/>
            <a:ext cx="6608233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C624AA-1C1F-AE48-9E49-EBFBFFF4FAA9}"/>
              </a:ext>
            </a:extLst>
          </p:cNvPr>
          <p:cNvSpPr txBox="1"/>
          <p:nvPr/>
        </p:nvSpPr>
        <p:spPr>
          <a:xfrm>
            <a:off x="1951977" y="2458960"/>
            <a:ext cx="754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chemeClr val="bg1"/>
                </a:solidFill>
              </a:rPr>
              <a:t>Certains sujets peuvent être «</a:t>
            </a:r>
            <a:r>
              <a:rPr lang="fr-FR" sz="2000" i="1" dirty="0" err="1">
                <a:solidFill>
                  <a:schemeClr val="bg1"/>
                </a:solidFill>
              </a:rPr>
              <a:t>hyper-contaminateurs</a:t>
            </a:r>
            <a:r>
              <a:rPr lang="fr-FR" sz="2000" i="1" dirty="0">
                <a:solidFill>
                  <a:schemeClr val="bg1"/>
                </a:solidFill>
              </a:rPr>
              <a:t> »</a:t>
            </a:r>
          </a:p>
          <a:p>
            <a:pPr algn="ctr"/>
            <a:r>
              <a:rPr lang="fr-FR" sz="2000" i="1" dirty="0">
                <a:solidFill>
                  <a:schemeClr val="bg1"/>
                </a:solidFill>
              </a:rPr>
              <a:t>Et d’autres faiblement </a:t>
            </a:r>
            <a:r>
              <a:rPr lang="fr-FR" sz="2000" i="1" dirty="0" err="1">
                <a:solidFill>
                  <a:schemeClr val="bg1"/>
                </a:solidFill>
              </a:rPr>
              <a:t>contaminateurs</a:t>
            </a:r>
            <a:r>
              <a:rPr lang="fr-FR" sz="20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8C87BD-1DCE-B54B-813C-CB813F0320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011" y="5607368"/>
            <a:ext cx="2201471" cy="116221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7E4F090-5D47-1D45-9AC9-D0E357A2B206}"/>
              </a:ext>
            </a:extLst>
          </p:cNvPr>
          <p:cNvSpPr txBox="1"/>
          <p:nvPr/>
        </p:nvSpPr>
        <p:spPr>
          <a:xfrm>
            <a:off x="101388" y="6574706"/>
            <a:ext cx="2519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/</a:t>
            </a:r>
          </a:p>
          <a:p>
            <a:endParaRPr lang="fr-FR" sz="1200" i="1" dirty="0"/>
          </a:p>
        </p:txBody>
      </p:sp>
      <p:pic>
        <p:nvPicPr>
          <p:cNvPr id="18" name="Graphique 12" descr="Avertissement">
            <a:extLst>
              <a:ext uri="{FF2B5EF4-FFF2-40B4-BE49-F238E27FC236}">
                <a16:creationId xmlns:a16="http://schemas.microsoft.com/office/drawing/2014/main" id="{A6FBF98F-B305-E64B-B47D-F1DA605F5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9978" y="2374549"/>
            <a:ext cx="761999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76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609600"/>
            <a:ext cx="10078981" cy="693052"/>
          </a:xfrm>
        </p:spPr>
        <p:txBody>
          <a:bodyPr>
            <a:normAutofit fontScale="90000"/>
          </a:bodyPr>
          <a:lstStyle/>
          <a:p>
            <a:r>
              <a:rPr lang="fr-FR" sz="3300" dirty="0"/>
              <a:t>R0 estimé des maladies infectieuses les plus fréquentes</a:t>
            </a:r>
            <a:br>
              <a:rPr lang="fr-FR" dirty="0"/>
            </a:br>
            <a:endParaRPr lang="fr-F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BB7145-D48A-1A43-941A-587E57999EE1}"/>
              </a:ext>
            </a:extLst>
          </p:cNvPr>
          <p:cNvSpPr txBox="1"/>
          <p:nvPr/>
        </p:nvSpPr>
        <p:spPr>
          <a:xfrm>
            <a:off x="6670863" y="3428999"/>
            <a:ext cx="52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A09776-5BE1-CA40-875E-1AC078C86EB4}"/>
              </a:ext>
            </a:extLst>
          </p:cNvPr>
          <p:cNvSpPr txBox="1"/>
          <p:nvPr/>
        </p:nvSpPr>
        <p:spPr>
          <a:xfrm>
            <a:off x="518689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0CCE9D4A-48D9-2145-8B43-55DE23AAC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377332"/>
              </p:ext>
            </p:extLst>
          </p:nvPr>
        </p:nvGraphicFramePr>
        <p:xfrm>
          <a:off x="2191278" y="1377434"/>
          <a:ext cx="717422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355">
                  <a:extLst>
                    <a:ext uri="{9D8B030D-6E8A-4147-A177-3AD203B41FA5}">
                      <a16:colId xmlns:a16="http://schemas.microsoft.com/office/drawing/2014/main" val="1469929996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153554529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056742819"/>
                    </a:ext>
                  </a:extLst>
                </a:gridCol>
              </a:tblGrid>
              <a:tr h="241114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Pourcentage de population immunisée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51262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r>
                        <a:rPr lang="fr-FR" sz="1600" dirty="0"/>
                        <a:t>Rougeole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15 - 17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93 - 95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917638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r>
                        <a:rPr lang="fr-FR" sz="1600" dirty="0"/>
                        <a:t>Coqueluche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10 - 14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93 - 95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610316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r>
                        <a:rPr lang="fr-FR" sz="1600" dirty="0"/>
                        <a:t>Varicelle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10 - 12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90 - 92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04716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r>
                        <a:rPr lang="fr-FR" sz="1600" dirty="0"/>
                        <a:t>Oreillons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10 - 12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90 - 92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775248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r>
                        <a:rPr lang="fr-FR" sz="1600" dirty="0"/>
                        <a:t>Rubéole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024879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r>
                        <a:rPr lang="fr-FR" sz="1600" dirty="0"/>
                        <a:t>Diphtérie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5 - 6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526055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r>
                        <a:rPr lang="fr-FR" sz="1600" dirty="0"/>
                        <a:t>Polio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5 - 6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160941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r>
                        <a:rPr lang="fr-FR" sz="1600" dirty="0"/>
                        <a:t>Variole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75 - 97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559027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r>
                        <a:rPr lang="fr-FR" sz="1600" dirty="0" err="1"/>
                        <a:t>Influenzae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50 - 60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2771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r>
                        <a:rPr lang="fr-FR" sz="1600" dirty="0"/>
                        <a:t>Hépatite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1,1 (bas risque)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388231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 (haut risque)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98052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 (très haut risque)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233130"/>
                  </a:ext>
                </a:extLst>
              </a:tr>
              <a:tr h="241114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5"/>
                          </a:solidFill>
                        </a:rPr>
                        <a:t>SARS-CoV2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accent5"/>
                          </a:solidFill>
                        </a:rPr>
                        <a:t>2 - 3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chemeClr val="accent5"/>
                          </a:solidFill>
                        </a:rPr>
                        <a:t>60 - 70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12908"/>
                  </a:ext>
                </a:extLst>
              </a:tr>
            </a:tbl>
          </a:graphicData>
        </a:graphic>
      </p:graphicFrame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C2B0F206-C1C2-004D-9904-65C90650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Image 3">
            <a:extLst>
              <a:ext uri="{FF2B5EF4-FFF2-40B4-BE49-F238E27FC236}">
                <a16:creationId xmlns:a16="http://schemas.microsoft.com/office/drawing/2014/main" id="{69F77346-4620-474C-A09F-847B8DDCF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58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609600"/>
            <a:ext cx="10625665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Comprendre le phénomène d’épidémie </a:t>
            </a:r>
            <a:br>
              <a:rPr lang="fr-FR" dirty="0"/>
            </a:br>
            <a:r>
              <a:rPr lang="fr-FR" dirty="0"/>
              <a:t>			Autre paramètre: l’intervalle intergénérationnel</a:t>
            </a:r>
            <a:br>
              <a:rPr lang="fr-FR" dirty="0"/>
            </a:br>
            <a:endParaRPr lang="fr-F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BB7145-D48A-1A43-941A-587E57999EE1}"/>
              </a:ext>
            </a:extLst>
          </p:cNvPr>
          <p:cNvSpPr txBox="1"/>
          <p:nvPr/>
        </p:nvSpPr>
        <p:spPr>
          <a:xfrm>
            <a:off x="6670863" y="3428999"/>
            <a:ext cx="52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A09776-5BE1-CA40-875E-1AC078C86EB4}"/>
              </a:ext>
            </a:extLst>
          </p:cNvPr>
          <p:cNvSpPr txBox="1"/>
          <p:nvPr/>
        </p:nvSpPr>
        <p:spPr>
          <a:xfrm>
            <a:off x="518689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05117DF-CD0E-9B42-98BB-DBE4F7DCA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28" y="2096295"/>
            <a:ext cx="6325563" cy="4421982"/>
          </a:xfrm>
        </p:spPr>
        <p:txBody>
          <a:bodyPr>
            <a:normAutofit/>
          </a:bodyPr>
          <a:lstStyle/>
          <a:p>
            <a:r>
              <a:rPr lang="fr-FR" sz="2400" b="1" dirty="0"/>
              <a:t>Intervalle </a:t>
            </a:r>
            <a:r>
              <a:rPr lang="fr-FR" sz="2400" b="1" dirty="0" err="1"/>
              <a:t>inter-générationel</a:t>
            </a:r>
            <a:r>
              <a:rPr lang="fr-FR" sz="2400" b="1" dirty="0"/>
              <a:t> 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000" dirty="0"/>
              <a:t>temps moyen entre le moment de la contamination d’un sujet et celle ou il devient contaminateur</a:t>
            </a:r>
          </a:p>
          <a:p>
            <a:r>
              <a:rPr lang="fr-FR" sz="2400" dirty="0"/>
              <a:t>Court pour la COVID-19 : </a:t>
            </a:r>
            <a:r>
              <a:rPr lang="fr-FR" sz="2400" b="1" dirty="0"/>
              <a:t>4 à 7 jours</a:t>
            </a:r>
          </a:p>
          <a:p>
            <a:r>
              <a:rPr lang="fr-FR" sz="2400" dirty="0"/>
              <a:t>Résultante</a:t>
            </a:r>
          </a:p>
          <a:p>
            <a:pPr lvl="1"/>
            <a:r>
              <a:rPr lang="fr-FR" sz="2000" dirty="0"/>
              <a:t>d’une durée d’incubation courte</a:t>
            </a:r>
          </a:p>
          <a:p>
            <a:pPr lvl="1"/>
            <a:r>
              <a:rPr lang="fr-FR" sz="2000" b="1" dirty="0"/>
              <a:t>d’une période de transmissibilité débute avant l’apparition des signes cliniques</a:t>
            </a:r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953CCB0F-9CA5-6345-A10A-B7968D25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Image 3">
            <a:extLst>
              <a:ext uri="{FF2B5EF4-FFF2-40B4-BE49-F238E27FC236}">
                <a16:creationId xmlns:a16="http://schemas.microsoft.com/office/drawing/2014/main" id="{62C3CB54-5E6D-4448-B919-7A69670426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27736EE-73D0-564B-8DC7-2E51F6B80F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487" y="2144492"/>
            <a:ext cx="4370817" cy="327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78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L’effet troupeau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MPj02275780000[1]">
            <a:extLst>
              <a:ext uri="{FF2B5EF4-FFF2-40B4-BE49-F238E27FC236}">
                <a16:creationId xmlns:a16="http://schemas.microsoft.com/office/drawing/2014/main" id="{79C48EB3-5DC8-CC4B-9746-71AB9D3CD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869" y="2272506"/>
            <a:ext cx="363246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B01F583-756C-814D-AC52-6851ED89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9C852E6E-0A97-9746-91F4-7CEADD2F88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1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048E5-CB4E-4143-92AC-87CAE3BD1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232356" cy="1646302"/>
          </a:xfrm>
        </p:spPr>
        <p:txBody>
          <a:bodyPr/>
          <a:lstStyle/>
          <a:p>
            <a:r>
              <a:rPr lang="fr-FR" dirty="0"/>
              <a:t>Evolution de la pandémie</a:t>
            </a:r>
          </a:p>
        </p:txBody>
      </p:sp>
      <p:pic>
        <p:nvPicPr>
          <p:cNvPr id="7" name="Image 6" descr="Une image contenant texte, carte, alimentation&#10;&#10;Description générée automatiquement">
            <a:extLst>
              <a:ext uri="{FF2B5EF4-FFF2-40B4-BE49-F238E27FC236}">
                <a16:creationId xmlns:a16="http://schemas.microsoft.com/office/drawing/2014/main" id="{A37340DC-1BA5-264C-BD93-2B566ABA27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826" y="130694"/>
            <a:ext cx="5020837" cy="2823243"/>
          </a:xfrm>
          <a:prstGeom prst="rect">
            <a:avLst/>
          </a:prstGeom>
        </p:spPr>
      </p:pic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C618C7FE-CED8-FC42-93E1-4B963912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66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Epidémie– Population susceptible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E2B81838-3D43-9F43-A4FA-98ADED06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010" y="5336353"/>
            <a:ext cx="1535825" cy="1129522"/>
          </a:xfrm>
          <a:prstGeom prst="rect">
            <a:avLst/>
          </a:prstGeom>
        </p:spPr>
      </p:pic>
      <p:pic>
        <p:nvPicPr>
          <p:cNvPr id="16" name="Image 10">
            <a:extLst>
              <a:ext uri="{FF2B5EF4-FFF2-40B4-BE49-F238E27FC236}">
                <a16:creationId xmlns:a16="http://schemas.microsoft.com/office/drawing/2014/main" id="{97C701CF-9461-964E-A49D-31DD4AA05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77" y="2776117"/>
            <a:ext cx="1535825" cy="1129522"/>
          </a:xfrm>
          <a:prstGeom prst="rect">
            <a:avLst/>
          </a:prstGeom>
        </p:spPr>
      </p:pic>
      <p:pic>
        <p:nvPicPr>
          <p:cNvPr id="18" name="Image 10">
            <a:extLst>
              <a:ext uri="{FF2B5EF4-FFF2-40B4-BE49-F238E27FC236}">
                <a16:creationId xmlns:a16="http://schemas.microsoft.com/office/drawing/2014/main" id="{EC61BFD6-0E45-2447-9B13-EB3148B51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3561" y="4598956"/>
            <a:ext cx="1535825" cy="1129522"/>
          </a:xfrm>
          <a:prstGeom prst="rect">
            <a:avLst/>
          </a:prstGeom>
        </p:spPr>
      </p:pic>
      <p:pic>
        <p:nvPicPr>
          <p:cNvPr id="20" name="Image 10">
            <a:extLst>
              <a:ext uri="{FF2B5EF4-FFF2-40B4-BE49-F238E27FC236}">
                <a16:creationId xmlns:a16="http://schemas.microsoft.com/office/drawing/2014/main" id="{DD9476A4-6D8C-B541-8054-FFF8BDE46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376" y="5504197"/>
            <a:ext cx="1535825" cy="1129522"/>
          </a:xfrm>
          <a:prstGeom prst="rect">
            <a:avLst/>
          </a:prstGeom>
        </p:spPr>
      </p:pic>
      <p:pic>
        <p:nvPicPr>
          <p:cNvPr id="22" name="Image 10">
            <a:extLst>
              <a:ext uri="{FF2B5EF4-FFF2-40B4-BE49-F238E27FC236}">
                <a16:creationId xmlns:a16="http://schemas.microsoft.com/office/drawing/2014/main" id="{694FE823-C5A9-5945-9AFB-6CE536ACA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029" y="4206831"/>
            <a:ext cx="1535825" cy="1129522"/>
          </a:xfrm>
          <a:prstGeom prst="rect">
            <a:avLst/>
          </a:prstGeom>
        </p:spPr>
      </p:pic>
      <p:pic>
        <p:nvPicPr>
          <p:cNvPr id="24" name="Image 10">
            <a:extLst>
              <a:ext uri="{FF2B5EF4-FFF2-40B4-BE49-F238E27FC236}">
                <a16:creationId xmlns:a16="http://schemas.microsoft.com/office/drawing/2014/main" id="{C9B68070-2A1F-AF43-A755-0E07D53B6C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1020" y="2660639"/>
            <a:ext cx="1535825" cy="1129522"/>
          </a:xfrm>
          <a:prstGeom prst="rect">
            <a:avLst/>
          </a:prstGeom>
        </p:spPr>
      </p:pic>
      <p:pic>
        <p:nvPicPr>
          <p:cNvPr id="26" name="Image 10">
            <a:extLst>
              <a:ext uri="{FF2B5EF4-FFF2-40B4-BE49-F238E27FC236}">
                <a16:creationId xmlns:a16="http://schemas.microsoft.com/office/drawing/2014/main" id="{F9FDBB81-AB4B-344B-8143-49F362177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302" y="1657653"/>
            <a:ext cx="1535825" cy="1129522"/>
          </a:xfrm>
          <a:prstGeom prst="rect">
            <a:avLst/>
          </a:prstGeom>
        </p:spPr>
      </p:pic>
      <p:pic>
        <p:nvPicPr>
          <p:cNvPr id="28" name="Image 10">
            <a:extLst>
              <a:ext uri="{FF2B5EF4-FFF2-40B4-BE49-F238E27FC236}">
                <a16:creationId xmlns:a16="http://schemas.microsoft.com/office/drawing/2014/main" id="{D5D8906D-2E68-DF42-99D4-F73DF1D335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435" y="4023069"/>
            <a:ext cx="1535825" cy="1129522"/>
          </a:xfrm>
          <a:prstGeom prst="rect">
            <a:avLst/>
          </a:prstGeom>
        </p:spPr>
      </p:pic>
      <p:pic>
        <p:nvPicPr>
          <p:cNvPr id="30" name="Image 10">
            <a:extLst>
              <a:ext uri="{FF2B5EF4-FFF2-40B4-BE49-F238E27FC236}">
                <a16:creationId xmlns:a16="http://schemas.microsoft.com/office/drawing/2014/main" id="{A323A2F2-BFD0-5147-A5CC-86B63F7CB8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685" y="3429000"/>
            <a:ext cx="1535825" cy="1129522"/>
          </a:xfrm>
          <a:prstGeom prst="rect">
            <a:avLst/>
          </a:prstGeom>
        </p:spPr>
      </p:pic>
      <p:pic>
        <p:nvPicPr>
          <p:cNvPr id="32" name="Image 10">
            <a:extLst>
              <a:ext uri="{FF2B5EF4-FFF2-40B4-BE49-F238E27FC236}">
                <a16:creationId xmlns:a16="http://schemas.microsoft.com/office/drawing/2014/main" id="{EC4379A0-B9BA-3445-93C9-B59114AE7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20" y="1975239"/>
            <a:ext cx="1535825" cy="1129522"/>
          </a:xfrm>
          <a:prstGeom prst="rect">
            <a:avLst/>
          </a:prstGeom>
        </p:spPr>
      </p:pic>
      <p:pic>
        <p:nvPicPr>
          <p:cNvPr id="34" name="Image 10">
            <a:extLst>
              <a:ext uri="{FF2B5EF4-FFF2-40B4-BE49-F238E27FC236}">
                <a16:creationId xmlns:a16="http://schemas.microsoft.com/office/drawing/2014/main" id="{D2F19DCD-5D9A-F149-91A5-45B0F6A99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3174" y="1410478"/>
            <a:ext cx="1535825" cy="1129522"/>
          </a:xfrm>
          <a:prstGeom prst="rect">
            <a:avLst/>
          </a:prstGeom>
        </p:spPr>
      </p:pic>
      <p:pic>
        <p:nvPicPr>
          <p:cNvPr id="39" name="Image 39">
            <a:extLst>
              <a:ext uri="{FF2B5EF4-FFF2-40B4-BE49-F238E27FC236}">
                <a16:creationId xmlns:a16="http://schemas.microsoft.com/office/drawing/2014/main" id="{69AC6CFE-19A8-8E4F-9D2B-E4E950FFE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685" y="1604738"/>
            <a:ext cx="456897" cy="417855"/>
          </a:xfrm>
          <a:prstGeom prst="rect">
            <a:avLst/>
          </a:prstGeom>
        </p:spPr>
      </p:pic>
      <p:pic>
        <p:nvPicPr>
          <p:cNvPr id="42" name="Image 39">
            <a:extLst>
              <a:ext uri="{FF2B5EF4-FFF2-40B4-BE49-F238E27FC236}">
                <a16:creationId xmlns:a16="http://schemas.microsoft.com/office/drawing/2014/main" id="{E380C5A2-24D0-5543-95EF-B08E6A50B8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519" y="2185052"/>
            <a:ext cx="426398" cy="389963"/>
          </a:xfrm>
          <a:prstGeom prst="rect">
            <a:avLst/>
          </a:prstGeom>
        </p:spPr>
      </p:pic>
      <p:pic>
        <p:nvPicPr>
          <p:cNvPr id="44" name="Image 39">
            <a:extLst>
              <a:ext uri="{FF2B5EF4-FFF2-40B4-BE49-F238E27FC236}">
                <a16:creationId xmlns:a16="http://schemas.microsoft.com/office/drawing/2014/main" id="{F34F579A-9FC9-EA47-B120-C7416415D5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001" y="3670948"/>
            <a:ext cx="426398" cy="389963"/>
          </a:xfrm>
          <a:prstGeom prst="rect">
            <a:avLst/>
          </a:prstGeom>
        </p:spPr>
      </p:pic>
      <p:pic>
        <p:nvPicPr>
          <p:cNvPr id="46" name="Image 39">
            <a:extLst>
              <a:ext uri="{FF2B5EF4-FFF2-40B4-BE49-F238E27FC236}">
                <a16:creationId xmlns:a16="http://schemas.microsoft.com/office/drawing/2014/main" id="{9C6C8A07-BBCD-EC49-B786-CB7CE0850E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900" y="5590761"/>
            <a:ext cx="355612" cy="325226"/>
          </a:xfrm>
          <a:prstGeom prst="rect">
            <a:avLst/>
          </a:prstGeom>
        </p:spPr>
      </p:pic>
      <p:pic>
        <p:nvPicPr>
          <p:cNvPr id="48" name="Image 39">
            <a:extLst>
              <a:ext uri="{FF2B5EF4-FFF2-40B4-BE49-F238E27FC236}">
                <a16:creationId xmlns:a16="http://schemas.microsoft.com/office/drawing/2014/main" id="{BBDA2C0C-8D06-6D43-B425-2EF628739C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961" y="4864747"/>
            <a:ext cx="355612" cy="325226"/>
          </a:xfrm>
          <a:prstGeom prst="rect">
            <a:avLst/>
          </a:prstGeom>
        </p:spPr>
      </p:pic>
      <p:pic>
        <p:nvPicPr>
          <p:cNvPr id="50" name="Image 39">
            <a:extLst>
              <a:ext uri="{FF2B5EF4-FFF2-40B4-BE49-F238E27FC236}">
                <a16:creationId xmlns:a16="http://schemas.microsoft.com/office/drawing/2014/main" id="{BDE696A5-35CA-5F49-BCF1-688EEE1540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355" y="4318649"/>
            <a:ext cx="355612" cy="325226"/>
          </a:xfrm>
          <a:prstGeom prst="rect">
            <a:avLst/>
          </a:prstGeom>
        </p:spPr>
      </p:pic>
      <p:pic>
        <p:nvPicPr>
          <p:cNvPr id="52" name="Image 39">
            <a:extLst>
              <a:ext uri="{FF2B5EF4-FFF2-40B4-BE49-F238E27FC236}">
                <a16:creationId xmlns:a16="http://schemas.microsoft.com/office/drawing/2014/main" id="{DF3FAB32-00C9-3447-A49E-D4E138A311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4667" y="4449884"/>
            <a:ext cx="355612" cy="325226"/>
          </a:xfrm>
          <a:prstGeom prst="rect">
            <a:avLst/>
          </a:prstGeom>
        </p:spPr>
      </p:pic>
      <p:pic>
        <p:nvPicPr>
          <p:cNvPr id="54" name="Image 39">
            <a:extLst>
              <a:ext uri="{FF2B5EF4-FFF2-40B4-BE49-F238E27FC236}">
                <a16:creationId xmlns:a16="http://schemas.microsoft.com/office/drawing/2014/main" id="{DDDA218A-297C-6448-9822-10C55C132E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1322" y="5808783"/>
            <a:ext cx="355612" cy="325226"/>
          </a:xfrm>
          <a:prstGeom prst="rect">
            <a:avLst/>
          </a:prstGeom>
        </p:spPr>
      </p:pic>
      <p:pic>
        <p:nvPicPr>
          <p:cNvPr id="56" name="Image 39">
            <a:extLst>
              <a:ext uri="{FF2B5EF4-FFF2-40B4-BE49-F238E27FC236}">
                <a16:creationId xmlns:a16="http://schemas.microsoft.com/office/drawing/2014/main" id="{5ADF176F-D66E-5A4D-BCB3-E761A43248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614558" y="2979049"/>
            <a:ext cx="448733" cy="410390"/>
          </a:xfrm>
          <a:prstGeom prst="rect">
            <a:avLst/>
          </a:prstGeom>
        </p:spPr>
      </p:pic>
      <p:pic>
        <p:nvPicPr>
          <p:cNvPr id="58" name="Image 39">
            <a:extLst>
              <a:ext uri="{FF2B5EF4-FFF2-40B4-BE49-F238E27FC236}">
                <a16:creationId xmlns:a16="http://schemas.microsoft.com/office/drawing/2014/main" id="{CF162390-B1D7-F34B-B98F-8E8F750BC4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952288" y="1884980"/>
            <a:ext cx="448733" cy="410390"/>
          </a:xfrm>
          <a:prstGeom prst="rect">
            <a:avLst/>
          </a:prstGeom>
        </p:spPr>
      </p:pic>
      <p:pic>
        <p:nvPicPr>
          <p:cNvPr id="60" name="Image 39">
            <a:extLst>
              <a:ext uri="{FF2B5EF4-FFF2-40B4-BE49-F238E27FC236}">
                <a16:creationId xmlns:a16="http://schemas.microsoft.com/office/drawing/2014/main" id="{DFC3B212-6FBE-8E4D-B9E4-BA4FA6D010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8956766" y="2844079"/>
            <a:ext cx="448733" cy="410390"/>
          </a:xfrm>
          <a:prstGeom prst="rect">
            <a:avLst/>
          </a:prstGeom>
        </p:spPr>
      </p:pic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3A9030A-43E5-0A48-8318-67AD1784B5D1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831417" y="4587830"/>
            <a:ext cx="1040018" cy="276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B1866D80-033F-654F-BEE0-680FDF8FF8CD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8407260" y="4598956"/>
            <a:ext cx="732769" cy="172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9E35C02D-3D9A-1444-9DCF-851F30497293}"/>
              </a:ext>
            </a:extLst>
          </p:cNvPr>
          <p:cNvCxnSpPr>
            <a:cxnSpLocks/>
          </p:cNvCxnSpPr>
          <p:nvPr/>
        </p:nvCxnSpPr>
        <p:spPr>
          <a:xfrm flipH="1" flipV="1">
            <a:off x="6270084" y="3188651"/>
            <a:ext cx="680958" cy="716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C55BD371-8E2B-5541-96BB-B98C384D595A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5104568" y="2222414"/>
            <a:ext cx="1198734" cy="553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BDAA7632-102A-7549-B089-D63F908A94B0}"/>
              </a:ext>
            </a:extLst>
          </p:cNvPr>
          <p:cNvCxnSpPr>
            <a:cxnSpLocks/>
          </p:cNvCxnSpPr>
          <p:nvPr/>
        </p:nvCxnSpPr>
        <p:spPr>
          <a:xfrm flipH="1" flipV="1">
            <a:off x="4070137" y="2532756"/>
            <a:ext cx="582365" cy="469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5E51C44C-EC1E-F349-8195-D9935C147C75}"/>
              </a:ext>
            </a:extLst>
          </p:cNvPr>
          <p:cNvCxnSpPr>
            <a:cxnSpLocks/>
          </p:cNvCxnSpPr>
          <p:nvPr/>
        </p:nvCxnSpPr>
        <p:spPr>
          <a:xfrm flipH="1" flipV="1">
            <a:off x="2828598" y="2827910"/>
            <a:ext cx="1891709" cy="3454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D18C695F-D8EF-914D-BF41-EE6C5FA6E96B}"/>
              </a:ext>
            </a:extLst>
          </p:cNvPr>
          <p:cNvCxnSpPr>
            <a:cxnSpLocks/>
          </p:cNvCxnSpPr>
          <p:nvPr/>
        </p:nvCxnSpPr>
        <p:spPr>
          <a:xfrm flipH="1" flipV="1">
            <a:off x="3204231" y="4481262"/>
            <a:ext cx="1022902" cy="462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89885B8C-0388-6C48-879F-21CB12E73233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445835" y="5163717"/>
            <a:ext cx="767726" cy="447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8B4C0BED-153F-BE4B-8E78-3546F773BE3B}"/>
              </a:ext>
            </a:extLst>
          </p:cNvPr>
          <p:cNvCxnSpPr>
            <a:cxnSpLocks/>
          </p:cNvCxnSpPr>
          <p:nvPr/>
        </p:nvCxnSpPr>
        <p:spPr>
          <a:xfrm>
            <a:off x="4455165" y="5331258"/>
            <a:ext cx="1814919" cy="514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3854385A-A79F-5348-9B78-DBABBFABCDB6}"/>
              </a:ext>
            </a:extLst>
          </p:cNvPr>
          <p:cNvCxnSpPr>
            <a:cxnSpLocks/>
          </p:cNvCxnSpPr>
          <p:nvPr/>
        </p:nvCxnSpPr>
        <p:spPr>
          <a:xfrm flipH="1" flipV="1">
            <a:off x="8453649" y="3389439"/>
            <a:ext cx="583534" cy="1048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6" name="Image 10">
            <a:extLst>
              <a:ext uri="{FF2B5EF4-FFF2-40B4-BE49-F238E27FC236}">
                <a16:creationId xmlns:a16="http://schemas.microsoft.com/office/drawing/2014/main" id="{6098A5A0-22BC-884D-A2EB-A89D70A2A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9869" y="2931389"/>
            <a:ext cx="1535825" cy="1129522"/>
          </a:xfrm>
          <a:prstGeom prst="rect">
            <a:avLst/>
          </a:prstGeom>
        </p:spPr>
      </p:pic>
      <p:pic>
        <p:nvPicPr>
          <p:cNvPr id="138" name="Image 39">
            <a:extLst>
              <a:ext uri="{FF2B5EF4-FFF2-40B4-BE49-F238E27FC236}">
                <a16:creationId xmlns:a16="http://schemas.microsoft.com/office/drawing/2014/main" id="{89145DAF-2146-4E45-B8B9-175C000807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8981" y="3205286"/>
            <a:ext cx="355612" cy="325226"/>
          </a:xfrm>
          <a:prstGeom prst="rect">
            <a:avLst/>
          </a:prstGeom>
        </p:spPr>
      </p:pic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21C2EB5B-5A52-3142-A6F9-9FDC6C669857}"/>
              </a:ext>
            </a:extLst>
          </p:cNvPr>
          <p:cNvCxnSpPr>
            <a:cxnSpLocks/>
            <a:endCxn id="136" idx="1"/>
          </p:cNvCxnSpPr>
          <p:nvPr/>
        </p:nvCxnSpPr>
        <p:spPr>
          <a:xfrm flipV="1">
            <a:off x="9526365" y="3496150"/>
            <a:ext cx="743504" cy="710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4" name="ZoneTexte 143">
            <a:extLst>
              <a:ext uri="{FF2B5EF4-FFF2-40B4-BE49-F238E27FC236}">
                <a16:creationId xmlns:a16="http://schemas.microsoft.com/office/drawing/2014/main" id="{56532BF0-717C-4145-B04C-97DB2E83D51C}"/>
              </a:ext>
            </a:extLst>
          </p:cNvPr>
          <p:cNvSpPr txBox="1"/>
          <p:nvPr/>
        </p:nvSpPr>
        <p:spPr>
          <a:xfrm>
            <a:off x="9311936" y="578413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>
                <a:solidFill>
                  <a:schemeClr val="accent5"/>
                </a:solidFill>
              </a:rPr>
              <a:t>1</a:t>
            </a:r>
            <a:r>
              <a:rPr lang="fr-FR" b="1" baseline="30000" dirty="0">
                <a:solidFill>
                  <a:schemeClr val="accent5"/>
                </a:solidFill>
              </a:rPr>
              <a:t>er </a:t>
            </a:r>
            <a:r>
              <a:rPr lang="fr-FR" b="1" dirty="0">
                <a:solidFill>
                  <a:schemeClr val="accent5"/>
                </a:solidFill>
              </a:rPr>
              <a:t>cercle</a:t>
            </a:r>
          </a:p>
          <a:p>
            <a:pPr algn="l"/>
            <a:r>
              <a:rPr lang="fr-FR" b="1" dirty="0">
                <a:solidFill>
                  <a:schemeClr val="accent3"/>
                </a:solidFill>
              </a:rPr>
              <a:t>2</a:t>
            </a:r>
            <a:r>
              <a:rPr lang="fr-FR" b="1" baseline="30000" dirty="0">
                <a:solidFill>
                  <a:schemeClr val="accent3"/>
                </a:solidFill>
              </a:rPr>
              <a:t>ème</a:t>
            </a:r>
            <a:r>
              <a:rPr lang="fr-FR" b="1" dirty="0">
                <a:solidFill>
                  <a:schemeClr val="accent3"/>
                </a:solidFill>
              </a:rPr>
              <a:t> cercle</a:t>
            </a:r>
          </a:p>
        </p:txBody>
      </p:sp>
      <p:sp>
        <p:nvSpPr>
          <p:cNvPr id="43" name="Espace réservé du numéro de diapositive 4">
            <a:extLst>
              <a:ext uri="{FF2B5EF4-FFF2-40B4-BE49-F238E27FC236}">
                <a16:creationId xmlns:a16="http://schemas.microsoft.com/office/drawing/2014/main" id="{C164A7EC-1C1B-B140-9DAC-3EFB1938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5" name="Image 3">
            <a:extLst>
              <a:ext uri="{FF2B5EF4-FFF2-40B4-BE49-F238E27FC236}">
                <a16:creationId xmlns:a16="http://schemas.microsoft.com/office/drawing/2014/main" id="{B5C88282-EAD8-674E-B1F8-232A545496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Epidémie - L’effet troupeau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E2B81838-3D43-9F43-A4FA-98ADED0637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0010" y="5336353"/>
            <a:ext cx="1535825" cy="1129522"/>
          </a:xfrm>
          <a:prstGeom prst="rect">
            <a:avLst/>
          </a:prstGeom>
        </p:spPr>
      </p:pic>
      <p:pic>
        <p:nvPicPr>
          <p:cNvPr id="16" name="Image 10">
            <a:extLst>
              <a:ext uri="{FF2B5EF4-FFF2-40B4-BE49-F238E27FC236}">
                <a16:creationId xmlns:a16="http://schemas.microsoft.com/office/drawing/2014/main" id="{97C701CF-9461-964E-A49D-31DD4AA05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77" y="2776117"/>
            <a:ext cx="1535825" cy="1129522"/>
          </a:xfrm>
          <a:prstGeom prst="rect">
            <a:avLst/>
          </a:prstGeom>
        </p:spPr>
      </p:pic>
      <p:pic>
        <p:nvPicPr>
          <p:cNvPr id="18" name="Image 10">
            <a:extLst>
              <a:ext uri="{FF2B5EF4-FFF2-40B4-BE49-F238E27FC236}">
                <a16:creationId xmlns:a16="http://schemas.microsoft.com/office/drawing/2014/main" id="{EC61BFD6-0E45-2447-9B13-EB3148B51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3561" y="4598956"/>
            <a:ext cx="1535825" cy="1129522"/>
          </a:xfrm>
          <a:prstGeom prst="rect">
            <a:avLst/>
          </a:prstGeom>
        </p:spPr>
      </p:pic>
      <p:pic>
        <p:nvPicPr>
          <p:cNvPr id="20" name="Image 10">
            <a:extLst>
              <a:ext uri="{FF2B5EF4-FFF2-40B4-BE49-F238E27FC236}">
                <a16:creationId xmlns:a16="http://schemas.microsoft.com/office/drawing/2014/main" id="{DD9476A4-6D8C-B541-8054-FFF8BDE46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376" y="5504197"/>
            <a:ext cx="1535825" cy="1129522"/>
          </a:xfrm>
          <a:prstGeom prst="rect">
            <a:avLst/>
          </a:prstGeom>
        </p:spPr>
      </p:pic>
      <p:pic>
        <p:nvPicPr>
          <p:cNvPr id="22" name="Image 10">
            <a:extLst>
              <a:ext uri="{FF2B5EF4-FFF2-40B4-BE49-F238E27FC236}">
                <a16:creationId xmlns:a16="http://schemas.microsoft.com/office/drawing/2014/main" id="{694FE823-C5A9-5945-9AFB-6CE536ACA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029" y="4206831"/>
            <a:ext cx="1535825" cy="1129522"/>
          </a:xfrm>
          <a:prstGeom prst="rect">
            <a:avLst/>
          </a:prstGeom>
        </p:spPr>
      </p:pic>
      <p:pic>
        <p:nvPicPr>
          <p:cNvPr id="24" name="Image 10">
            <a:extLst>
              <a:ext uri="{FF2B5EF4-FFF2-40B4-BE49-F238E27FC236}">
                <a16:creationId xmlns:a16="http://schemas.microsoft.com/office/drawing/2014/main" id="{C9B68070-2A1F-AF43-A755-0E07D53B6C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1020" y="2660639"/>
            <a:ext cx="1535825" cy="1129522"/>
          </a:xfrm>
          <a:prstGeom prst="rect">
            <a:avLst/>
          </a:prstGeom>
        </p:spPr>
      </p:pic>
      <p:pic>
        <p:nvPicPr>
          <p:cNvPr id="26" name="Image 10">
            <a:extLst>
              <a:ext uri="{FF2B5EF4-FFF2-40B4-BE49-F238E27FC236}">
                <a16:creationId xmlns:a16="http://schemas.microsoft.com/office/drawing/2014/main" id="{F9FDBB81-AB4B-344B-8143-49F362177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3302" y="1657653"/>
            <a:ext cx="1535825" cy="1129522"/>
          </a:xfrm>
          <a:prstGeom prst="rect">
            <a:avLst/>
          </a:prstGeom>
        </p:spPr>
      </p:pic>
      <p:pic>
        <p:nvPicPr>
          <p:cNvPr id="28" name="Image 10">
            <a:extLst>
              <a:ext uri="{FF2B5EF4-FFF2-40B4-BE49-F238E27FC236}">
                <a16:creationId xmlns:a16="http://schemas.microsoft.com/office/drawing/2014/main" id="{D5D8906D-2E68-DF42-99D4-F73DF1D335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435" y="4023069"/>
            <a:ext cx="1535825" cy="1129522"/>
          </a:xfrm>
          <a:prstGeom prst="rect">
            <a:avLst/>
          </a:prstGeom>
        </p:spPr>
      </p:pic>
      <p:pic>
        <p:nvPicPr>
          <p:cNvPr id="30" name="Image 10">
            <a:extLst>
              <a:ext uri="{FF2B5EF4-FFF2-40B4-BE49-F238E27FC236}">
                <a16:creationId xmlns:a16="http://schemas.microsoft.com/office/drawing/2014/main" id="{A323A2F2-BFD0-5147-A5CC-86B63F7CB8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685" y="3429000"/>
            <a:ext cx="1535825" cy="1129522"/>
          </a:xfrm>
          <a:prstGeom prst="rect">
            <a:avLst/>
          </a:prstGeom>
        </p:spPr>
      </p:pic>
      <p:pic>
        <p:nvPicPr>
          <p:cNvPr id="32" name="Image 10">
            <a:extLst>
              <a:ext uri="{FF2B5EF4-FFF2-40B4-BE49-F238E27FC236}">
                <a16:creationId xmlns:a16="http://schemas.microsoft.com/office/drawing/2014/main" id="{EC4379A0-B9BA-3445-93C9-B59114AE7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20" y="1975239"/>
            <a:ext cx="1535825" cy="1129522"/>
          </a:xfrm>
          <a:prstGeom prst="rect">
            <a:avLst/>
          </a:prstGeom>
        </p:spPr>
      </p:pic>
      <p:pic>
        <p:nvPicPr>
          <p:cNvPr id="34" name="Image 10">
            <a:extLst>
              <a:ext uri="{FF2B5EF4-FFF2-40B4-BE49-F238E27FC236}">
                <a16:creationId xmlns:a16="http://schemas.microsoft.com/office/drawing/2014/main" id="{D2F19DCD-5D9A-F149-91A5-45B0F6A99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3174" y="1410478"/>
            <a:ext cx="1535825" cy="1129522"/>
          </a:xfrm>
          <a:prstGeom prst="rect">
            <a:avLst/>
          </a:prstGeom>
        </p:spPr>
      </p:pic>
      <p:pic>
        <p:nvPicPr>
          <p:cNvPr id="39" name="Image 39">
            <a:extLst>
              <a:ext uri="{FF2B5EF4-FFF2-40B4-BE49-F238E27FC236}">
                <a16:creationId xmlns:a16="http://schemas.microsoft.com/office/drawing/2014/main" id="{69AC6CFE-19A8-8E4F-9D2B-E4E950FFE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685" y="1604738"/>
            <a:ext cx="456897" cy="417855"/>
          </a:xfrm>
          <a:prstGeom prst="rect">
            <a:avLst/>
          </a:prstGeom>
        </p:spPr>
      </p:pic>
      <p:pic>
        <p:nvPicPr>
          <p:cNvPr id="42" name="Image 39">
            <a:extLst>
              <a:ext uri="{FF2B5EF4-FFF2-40B4-BE49-F238E27FC236}">
                <a16:creationId xmlns:a16="http://schemas.microsoft.com/office/drawing/2014/main" id="{E380C5A2-24D0-5543-95EF-B08E6A50B8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519" y="2185052"/>
            <a:ext cx="426398" cy="389963"/>
          </a:xfrm>
          <a:prstGeom prst="rect">
            <a:avLst/>
          </a:prstGeom>
        </p:spPr>
      </p:pic>
      <p:pic>
        <p:nvPicPr>
          <p:cNvPr id="44" name="Image 39">
            <a:extLst>
              <a:ext uri="{FF2B5EF4-FFF2-40B4-BE49-F238E27FC236}">
                <a16:creationId xmlns:a16="http://schemas.microsoft.com/office/drawing/2014/main" id="{F34F579A-9FC9-EA47-B120-C7416415D5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001" y="3670948"/>
            <a:ext cx="426398" cy="389963"/>
          </a:xfrm>
          <a:prstGeom prst="rect">
            <a:avLst/>
          </a:prstGeom>
        </p:spPr>
      </p:pic>
      <p:pic>
        <p:nvPicPr>
          <p:cNvPr id="46" name="Image 39">
            <a:extLst>
              <a:ext uri="{FF2B5EF4-FFF2-40B4-BE49-F238E27FC236}">
                <a16:creationId xmlns:a16="http://schemas.microsoft.com/office/drawing/2014/main" id="{9C6C8A07-BBCD-EC49-B786-CB7CE0850E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900" y="5590761"/>
            <a:ext cx="355612" cy="325226"/>
          </a:xfrm>
          <a:prstGeom prst="rect">
            <a:avLst/>
          </a:prstGeom>
        </p:spPr>
      </p:pic>
      <p:pic>
        <p:nvPicPr>
          <p:cNvPr id="48" name="Image 39">
            <a:extLst>
              <a:ext uri="{FF2B5EF4-FFF2-40B4-BE49-F238E27FC236}">
                <a16:creationId xmlns:a16="http://schemas.microsoft.com/office/drawing/2014/main" id="{BBDA2C0C-8D06-6D43-B425-2EF628739C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961" y="4864747"/>
            <a:ext cx="355612" cy="325226"/>
          </a:xfrm>
          <a:prstGeom prst="rect">
            <a:avLst/>
          </a:prstGeom>
        </p:spPr>
      </p:pic>
      <p:pic>
        <p:nvPicPr>
          <p:cNvPr id="50" name="Image 39">
            <a:extLst>
              <a:ext uri="{FF2B5EF4-FFF2-40B4-BE49-F238E27FC236}">
                <a16:creationId xmlns:a16="http://schemas.microsoft.com/office/drawing/2014/main" id="{BDE696A5-35CA-5F49-BCF1-688EEE1540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355" y="4318649"/>
            <a:ext cx="355612" cy="325226"/>
          </a:xfrm>
          <a:prstGeom prst="rect">
            <a:avLst/>
          </a:prstGeom>
        </p:spPr>
      </p:pic>
      <p:pic>
        <p:nvPicPr>
          <p:cNvPr id="52" name="Image 39">
            <a:extLst>
              <a:ext uri="{FF2B5EF4-FFF2-40B4-BE49-F238E27FC236}">
                <a16:creationId xmlns:a16="http://schemas.microsoft.com/office/drawing/2014/main" id="{DF3FAB32-00C9-3447-A49E-D4E138A311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4667" y="4449884"/>
            <a:ext cx="355612" cy="325226"/>
          </a:xfrm>
          <a:prstGeom prst="rect">
            <a:avLst/>
          </a:prstGeom>
        </p:spPr>
      </p:pic>
      <p:pic>
        <p:nvPicPr>
          <p:cNvPr id="54" name="Image 39">
            <a:extLst>
              <a:ext uri="{FF2B5EF4-FFF2-40B4-BE49-F238E27FC236}">
                <a16:creationId xmlns:a16="http://schemas.microsoft.com/office/drawing/2014/main" id="{DDDA218A-297C-6448-9822-10C55C132E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1322" y="5808783"/>
            <a:ext cx="355612" cy="325226"/>
          </a:xfrm>
          <a:prstGeom prst="rect">
            <a:avLst/>
          </a:prstGeom>
        </p:spPr>
      </p:pic>
      <p:pic>
        <p:nvPicPr>
          <p:cNvPr id="56" name="Image 39">
            <a:extLst>
              <a:ext uri="{FF2B5EF4-FFF2-40B4-BE49-F238E27FC236}">
                <a16:creationId xmlns:a16="http://schemas.microsoft.com/office/drawing/2014/main" id="{5ADF176F-D66E-5A4D-BCB3-E761A43248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614558" y="2979049"/>
            <a:ext cx="448733" cy="410390"/>
          </a:xfrm>
          <a:prstGeom prst="rect">
            <a:avLst/>
          </a:prstGeom>
        </p:spPr>
      </p:pic>
      <p:pic>
        <p:nvPicPr>
          <p:cNvPr id="58" name="Image 39">
            <a:extLst>
              <a:ext uri="{FF2B5EF4-FFF2-40B4-BE49-F238E27FC236}">
                <a16:creationId xmlns:a16="http://schemas.microsoft.com/office/drawing/2014/main" id="{CF162390-B1D7-F34B-B98F-8E8F750BC4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6952288" y="1884980"/>
            <a:ext cx="448733" cy="410390"/>
          </a:xfrm>
          <a:prstGeom prst="rect">
            <a:avLst/>
          </a:prstGeom>
        </p:spPr>
      </p:pic>
      <p:pic>
        <p:nvPicPr>
          <p:cNvPr id="60" name="Image 39">
            <a:extLst>
              <a:ext uri="{FF2B5EF4-FFF2-40B4-BE49-F238E27FC236}">
                <a16:creationId xmlns:a16="http://schemas.microsoft.com/office/drawing/2014/main" id="{DFC3B212-6FBE-8E4D-B9E4-BA4FA6D010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8956766" y="2844079"/>
            <a:ext cx="448733" cy="410390"/>
          </a:xfrm>
          <a:prstGeom prst="rect">
            <a:avLst/>
          </a:prstGeom>
        </p:spPr>
      </p:pic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3A9030A-43E5-0A48-8318-67AD1784B5D1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831417" y="4587830"/>
            <a:ext cx="1040018" cy="276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B1866D80-033F-654F-BEE0-680FDF8FF8CD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8407260" y="4598956"/>
            <a:ext cx="732769" cy="172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9E35C02D-3D9A-1444-9DCF-851F30497293}"/>
              </a:ext>
            </a:extLst>
          </p:cNvPr>
          <p:cNvCxnSpPr>
            <a:cxnSpLocks/>
          </p:cNvCxnSpPr>
          <p:nvPr/>
        </p:nvCxnSpPr>
        <p:spPr>
          <a:xfrm flipH="1" flipV="1">
            <a:off x="6270084" y="3188651"/>
            <a:ext cx="680958" cy="716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C55BD371-8E2B-5541-96BB-B98C384D595A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5104568" y="2222414"/>
            <a:ext cx="1198734" cy="553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BDAA7632-102A-7549-B089-D63F908A94B0}"/>
              </a:ext>
            </a:extLst>
          </p:cNvPr>
          <p:cNvCxnSpPr>
            <a:cxnSpLocks/>
          </p:cNvCxnSpPr>
          <p:nvPr/>
        </p:nvCxnSpPr>
        <p:spPr>
          <a:xfrm flipH="1" flipV="1">
            <a:off x="4070137" y="2532756"/>
            <a:ext cx="582365" cy="469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5E51C44C-EC1E-F349-8195-D9935C147C75}"/>
              </a:ext>
            </a:extLst>
          </p:cNvPr>
          <p:cNvCxnSpPr>
            <a:cxnSpLocks/>
          </p:cNvCxnSpPr>
          <p:nvPr/>
        </p:nvCxnSpPr>
        <p:spPr>
          <a:xfrm flipH="1" flipV="1">
            <a:off x="2828598" y="2827910"/>
            <a:ext cx="1891709" cy="3454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D18C695F-D8EF-914D-BF41-EE6C5FA6E96B}"/>
              </a:ext>
            </a:extLst>
          </p:cNvPr>
          <p:cNvCxnSpPr>
            <a:cxnSpLocks/>
          </p:cNvCxnSpPr>
          <p:nvPr/>
        </p:nvCxnSpPr>
        <p:spPr>
          <a:xfrm flipH="1" flipV="1">
            <a:off x="3204231" y="4481262"/>
            <a:ext cx="1022902" cy="462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89885B8C-0388-6C48-879F-21CB12E73233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445835" y="5163717"/>
            <a:ext cx="767726" cy="447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4" name="Connecteur droit avec flèche 123">
            <a:extLst>
              <a:ext uri="{FF2B5EF4-FFF2-40B4-BE49-F238E27FC236}">
                <a16:creationId xmlns:a16="http://schemas.microsoft.com/office/drawing/2014/main" id="{8B4C0BED-153F-BE4B-8E78-3546F773BE3B}"/>
              </a:ext>
            </a:extLst>
          </p:cNvPr>
          <p:cNvCxnSpPr>
            <a:cxnSpLocks/>
          </p:cNvCxnSpPr>
          <p:nvPr/>
        </p:nvCxnSpPr>
        <p:spPr>
          <a:xfrm>
            <a:off x="4455165" y="5331258"/>
            <a:ext cx="1814919" cy="514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3854385A-A79F-5348-9B78-DBABBFABCDB6}"/>
              </a:ext>
            </a:extLst>
          </p:cNvPr>
          <p:cNvCxnSpPr>
            <a:cxnSpLocks/>
          </p:cNvCxnSpPr>
          <p:nvPr/>
        </p:nvCxnSpPr>
        <p:spPr>
          <a:xfrm flipH="1" flipV="1">
            <a:off x="8453649" y="3389439"/>
            <a:ext cx="583534" cy="1048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6" name="Image 10">
            <a:extLst>
              <a:ext uri="{FF2B5EF4-FFF2-40B4-BE49-F238E27FC236}">
                <a16:creationId xmlns:a16="http://schemas.microsoft.com/office/drawing/2014/main" id="{6098A5A0-22BC-884D-A2EB-A89D70A2A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9869" y="2931389"/>
            <a:ext cx="1535825" cy="1129522"/>
          </a:xfrm>
          <a:prstGeom prst="rect">
            <a:avLst/>
          </a:prstGeom>
        </p:spPr>
      </p:pic>
      <p:pic>
        <p:nvPicPr>
          <p:cNvPr id="138" name="Image 39">
            <a:extLst>
              <a:ext uri="{FF2B5EF4-FFF2-40B4-BE49-F238E27FC236}">
                <a16:creationId xmlns:a16="http://schemas.microsoft.com/office/drawing/2014/main" id="{89145DAF-2146-4E45-B8B9-175C000807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8981" y="3205286"/>
            <a:ext cx="355612" cy="325226"/>
          </a:xfrm>
          <a:prstGeom prst="rect">
            <a:avLst/>
          </a:prstGeom>
        </p:spPr>
      </p:pic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21C2EB5B-5A52-3142-A6F9-9FDC6C669857}"/>
              </a:ext>
            </a:extLst>
          </p:cNvPr>
          <p:cNvCxnSpPr>
            <a:cxnSpLocks/>
            <a:endCxn id="136" idx="1"/>
          </p:cNvCxnSpPr>
          <p:nvPr/>
        </p:nvCxnSpPr>
        <p:spPr>
          <a:xfrm flipV="1">
            <a:off x="9526365" y="3496150"/>
            <a:ext cx="743504" cy="710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4" name="ZoneTexte 143">
            <a:extLst>
              <a:ext uri="{FF2B5EF4-FFF2-40B4-BE49-F238E27FC236}">
                <a16:creationId xmlns:a16="http://schemas.microsoft.com/office/drawing/2014/main" id="{56532BF0-717C-4145-B04C-97DB2E83D51C}"/>
              </a:ext>
            </a:extLst>
          </p:cNvPr>
          <p:cNvSpPr txBox="1"/>
          <p:nvPr/>
        </p:nvSpPr>
        <p:spPr>
          <a:xfrm>
            <a:off x="9311936" y="578413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42F1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rgbClr val="C42F1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er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42F1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cercle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6B91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srgbClr val="E6B91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6B91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cercle</a:t>
            </a:r>
          </a:p>
        </p:txBody>
      </p:sp>
      <p:pic>
        <p:nvPicPr>
          <p:cNvPr id="4" name="Graphique 3" descr="Fermer">
            <a:extLst>
              <a:ext uri="{FF2B5EF4-FFF2-40B4-BE49-F238E27FC236}">
                <a16:creationId xmlns:a16="http://schemas.microsoft.com/office/drawing/2014/main" id="{CB3F00DE-5B1E-E34D-A9AF-874B969D83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0282" y="3479795"/>
            <a:ext cx="425844" cy="425844"/>
          </a:xfrm>
          <a:prstGeom prst="rect">
            <a:avLst/>
          </a:prstGeom>
        </p:spPr>
      </p:pic>
      <p:pic>
        <p:nvPicPr>
          <p:cNvPr id="45" name="Graphique 44" descr="Fermer">
            <a:extLst>
              <a:ext uri="{FF2B5EF4-FFF2-40B4-BE49-F238E27FC236}">
                <a16:creationId xmlns:a16="http://schemas.microsoft.com/office/drawing/2014/main" id="{9B4D811C-67D7-F14A-B208-0A3DADEE63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02817" y="2223414"/>
            <a:ext cx="384916" cy="384916"/>
          </a:xfrm>
          <a:prstGeom prst="rect">
            <a:avLst/>
          </a:prstGeom>
        </p:spPr>
      </p:pic>
      <p:pic>
        <p:nvPicPr>
          <p:cNvPr id="47" name="Graphique 46" descr="Fermer">
            <a:extLst>
              <a:ext uri="{FF2B5EF4-FFF2-40B4-BE49-F238E27FC236}">
                <a16:creationId xmlns:a16="http://schemas.microsoft.com/office/drawing/2014/main" id="{1EDE198F-56BE-8643-8FD6-59BA1C5469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5221" y="2554473"/>
            <a:ext cx="359041" cy="359041"/>
          </a:xfrm>
          <a:prstGeom prst="rect">
            <a:avLst/>
          </a:prstGeom>
        </p:spPr>
      </p:pic>
      <p:pic>
        <p:nvPicPr>
          <p:cNvPr id="49" name="Graphique 48" descr="Fermer">
            <a:extLst>
              <a:ext uri="{FF2B5EF4-FFF2-40B4-BE49-F238E27FC236}">
                <a16:creationId xmlns:a16="http://schemas.microsoft.com/office/drawing/2014/main" id="{F24B45E6-56C5-174B-9905-F62320DF30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56919" y="4477144"/>
            <a:ext cx="383479" cy="383479"/>
          </a:xfrm>
          <a:prstGeom prst="rect">
            <a:avLst/>
          </a:prstGeom>
        </p:spPr>
      </p:pic>
      <p:pic>
        <p:nvPicPr>
          <p:cNvPr id="51" name="Graphique 50" descr="Fermer">
            <a:extLst>
              <a:ext uri="{FF2B5EF4-FFF2-40B4-BE49-F238E27FC236}">
                <a16:creationId xmlns:a16="http://schemas.microsoft.com/office/drawing/2014/main" id="{4E8255BC-14CD-4B4F-A353-3727F0709E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66704" y="5241985"/>
            <a:ext cx="395173" cy="395173"/>
          </a:xfrm>
          <a:prstGeom prst="rect">
            <a:avLst/>
          </a:prstGeom>
        </p:spPr>
      </p:pic>
      <p:sp>
        <p:nvSpPr>
          <p:cNvPr id="53" name="Espace réservé du numéro de diapositive 4">
            <a:extLst>
              <a:ext uri="{FF2B5EF4-FFF2-40B4-BE49-F238E27FC236}">
                <a16:creationId xmlns:a16="http://schemas.microsoft.com/office/drawing/2014/main" id="{4ABE77B3-DECC-7042-8B1E-8B5AF9A8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5" name="Image 3">
            <a:extLst>
              <a:ext uri="{FF2B5EF4-FFF2-40B4-BE49-F238E27FC236}">
                <a16:creationId xmlns:a16="http://schemas.microsoft.com/office/drawing/2014/main" id="{E96E3B82-B0FA-974B-A29F-73D1A0595B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BB7145-D48A-1A43-941A-587E57999EE1}"/>
              </a:ext>
            </a:extLst>
          </p:cNvPr>
          <p:cNvSpPr txBox="1"/>
          <p:nvPr/>
        </p:nvSpPr>
        <p:spPr>
          <a:xfrm>
            <a:off x="6670863" y="3428999"/>
            <a:ext cx="52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A09776-5BE1-CA40-875E-1AC078C86EB4}"/>
              </a:ext>
            </a:extLst>
          </p:cNvPr>
          <p:cNvSpPr txBox="1"/>
          <p:nvPr/>
        </p:nvSpPr>
        <p:spPr>
          <a:xfrm>
            <a:off x="5186891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461A41C8-1493-1A44-B358-7AFB0E95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16" y="567995"/>
            <a:ext cx="9156873" cy="1320800"/>
          </a:xfrm>
        </p:spPr>
        <p:txBody>
          <a:bodyPr/>
          <a:lstStyle/>
          <a:p>
            <a:r>
              <a:rPr lang="fr-FR" dirty="0"/>
              <a:t>Objectifs des mesures barrières contre la COVID-19</a:t>
            </a: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C9DA0F59-5F84-0F4B-8D87-381AFD6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" y="2285525"/>
            <a:ext cx="8147863" cy="2124405"/>
          </a:xfrm>
        </p:spPr>
        <p:txBody>
          <a:bodyPr>
            <a:normAutofit fontScale="92500" lnSpcReduction="20000"/>
          </a:bodyPr>
          <a:lstStyle/>
          <a:p>
            <a:r>
              <a:rPr lang="fr-FR" sz="1900" b="1" dirty="0"/>
              <a:t>Objectif</a:t>
            </a:r>
            <a:r>
              <a:rPr lang="fr-FR" sz="1900" dirty="0"/>
              <a:t> des mesures barrières : </a:t>
            </a:r>
            <a:r>
              <a:rPr lang="fr-FR" sz="1900" b="1" dirty="0"/>
              <a:t>réduire la contamination donc le R0</a:t>
            </a:r>
          </a:p>
          <a:p>
            <a:pPr lvl="1"/>
            <a:r>
              <a:rPr lang="fr-FR" sz="1700" dirty="0"/>
              <a:t>Abaisser le pic de la maladie</a:t>
            </a:r>
          </a:p>
          <a:p>
            <a:pPr lvl="1"/>
            <a:r>
              <a:rPr lang="fr-FR" sz="1700" dirty="0"/>
              <a:t>Théoriquement, ne modifie pas le nombre de patients, l’étale dans le temps</a:t>
            </a:r>
          </a:p>
          <a:p>
            <a:pPr lvl="1"/>
            <a:r>
              <a:rPr lang="fr-FR" sz="1700" dirty="0"/>
              <a:t>Permettre aux structures de santé de mieux faire face à l’épidémie</a:t>
            </a:r>
          </a:p>
          <a:p>
            <a:pPr lvl="1"/>
            <a:r>
              <a:rPr lang="fr-FR" sz="1700" dirty="0"/>
              <a:t>Permettre d’attendre une baisse naturelle du RO, si SARS-CoV2 se transmet moins facilement en période estivale</a:t>
            </a:r>
          </a:p>
          <a:p>
            <a:pPr lvl="1"/>
            <a:r>
              <a:rPr lang="fr-FR" sz="1700" dirty="0"/>
              <a:t>Permettre d’attendre vaccins et traitements efficaces</a:t>
            </a:r>
            <a:endParaRPr lang="fr-FR" dirty="0"/>
          </a:p>
        </p:txBody>
      </p:sp>
      <p:pic>
        <p:nvPicPr>
          <p:cNvPr id="2" name="Image 8">
            <a:extLst>
              <a:ext uri="{FF2B5EF4-FFF2-40B4-BE49-F238E27FC236}">
                <a16:creationId xmlns:a16="http://schemas.microsoft.com/office/drawing/2014/main" id="{90E0AFA8-8451-8047-BF02-82BDF374B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959" y="1570107"/>
            <a:ext cx="3201409" cy="2619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A70215E8-1C10-C443-A2C2-554212C7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Image 3">
            <a:extLst>
              <a:ext uri="{FF2B5EF4-FFF2-40B4-BE49-F238E27FC236}">
                <a16:creationId xmlns:a16="http://schemas.microsoft.com/office/drawing/2014/main" id="{CB6FB846-E49D-134C-8EB1-B89257221F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D350151-1926-8741-BDED-6407F4BF1159}"/>
              </a:ext>
            </a:extLst>
          </p:cNvPr>
          <p:cNvSpPr/>
          <p:nvPr/>
        </p:nvSpPr>
        <p:spPr>
          <a:xfrm>
            <a:off x="2010334" y="4712730"/>
            <a:ext cx="8983731" cy="1783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/>
              <a:t>Le 1 Juin 2020, après de 2 mois de confinement de la population et  3 semaines de dé-confinement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l’estimation du % de la population ayant </a:t>
            </a:r>
            <a:r>
              <a:rPr lang="fr-FR" b="1" dirty="0" err="1"/>
              <a:t>séro</a:t>
            </a:r>
            <a:r>
              <a:rPr lang="fr-FR" b="1" dirty="0"/>
              <a:t>-converti est &lt; 5 %,  (10% dans la région parisienne) laissant craindre la possibilité de vagues épidémiques ultérieures de grande ampleur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/>
              <a:t>le R0 est passé de 2,9 à &lt; 0,6 ( 0,3 et l’épidémie régresse)</a:t>
            </a:r>
          </a:p>
        </p:txBody>
      </p:sp>
    </p:spTree>
    <p:extLst>
      <p:ext uri="{BB962C8B-B14F-4D97-AF65-F5344CB8AC3E}">
        <p14:creationId xmlns:p14="http://schemas.microsoft.com/office/powerpoint/2010/main" val="273259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23" y="375618"/>
            <a:ext cx="10280429" cy="658525"/>
          </a:xfrm>
        </p:spPr>
        <p:txBody>
          <a:bodyPr>
            <a:noAutofit/>
          </a:bodyPr>
          <a:lstStyle/>
          <a:p>
            <a:r>
              <a:rPr lang="fr-FR" sz="2800" b="1" dirty="0"/>
              <a:t>Pourquoi l’épidémie repart-elle ?</a:t>
            </a:r>
            <a:endParaRPr lang="fr-FR" sz="2800" i="1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5216B3-DAFB-3C4D-9CAE-3FD60861C42D}"/>
              </a:ext>
            </a:extLst>
          </p:cNvPr>
          <p:cNvSpPr/>
          <p:nvPr/>
        </p:nvSpPr>
        <p:spPr>
          <a:xfrm>
            <a:off x="526346" y="1530303"/>
            <a:ext cx="1066183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2000" b="1" dirty="0"/>
              <a:t>Plusieurs facteurs sont certainement en cause</a:t>
            </a:r>
          </a:p>
          <a:p>
            <a:pPr marL="34290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000" b="1" dirty="0"/>
              <a:t>Le relâchement généralisé des mesures barrières </a:t>
            </a:r>
            <a:r>
              <a:rPr lang="fr-FR" sz="2000" dirty="0"/>
              <a:t>: </a:t>
            </a:r>
            <a:r>
              <a:rPr lang="fr-FR" dirty="0"/>
              <a:t>conséquence de 2 mois de confinement, de l’arrivée de l’été, d’un besoin de retrouver « une vie normale », de l’impression que le virus n’était plus là, des départs en vacances…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relâchement des mesures « en poches »: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même si les mesures barrières restent bien appliquées chez les personnes les plus à risque (âgées ou pathologies sous-jacentes), </a:t>
            </a:r>
            <a:r>
              <a:rPr lang="fr-F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certains groupes ne les respectent plus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(ni masque, ni distanciation), ou plus dans certaines situations (bars, concerts, regroupements…) 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L’apparition d’une nouvelle souche de virus</a:t>
            </a:r>
          </a:p>
        </p:txBody>
      </p:sp>
      <p:pic>
        <p:nvPicPr>
          <p:cNvPr id="6" name="Image 5" descr="Une image contenant horloge, air&#10;&#10;Description générée automatiquement">
            <a:extLst>
              <a:ext uri="{FF2B5EF4-FFF2-40B4-BE49-F238E27FC236}">
                <a16:creationId xmlns:a16="http://schemas.microsoft.com/office/drawing/2014/main" id="{953AA1FF-1E04-754D-96CE-733116E834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5010" r="6960" b="4563"/>
          <a:stretch/>
        </p:blipFill>
        <p:spPr>
          <a:xfrm>
            <a:off x="7520624" y="3882834"/>
            <a:ext cx="3635031" cy="2944800"/>
          </a:xfrm>
          <a:prstGeom prst="rect">
            <a:avLst/>
          </a:prstGeom>
        </p:spPr>
      </p:pic>
      <p:pic>
        <p:nvPicPr>
          <p:cNvPr id="13" name="Image 12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0E964B2D-A063-9749-9084-CB109D0D15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0" y="0"/>
            <a:ext cx="1063331" cy="58246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273E58C-1AF3-094E-99EC-D07692A38C8A}"/>
              </a:ext>
            </a:extLst>
          </p:cNvPr>
          <p:cNvSpPr txBox="1"/>
          <p:nvPr/>
        </p:nvSpPr>
        <p:spPr>
          <a:xfrm>
            <a:off x="-5909" y="6556866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</p:spTree>
    <p:extLst>
      <p:ext uri="{BB962C8B-B14F-4D97-AF65-F5344CB8AC3E}">
        <p14:creationId xmlns:p14="http://schemas.microsoft.com/office/powerpoint/2010/main" val="31682603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37" y="572757"/>
            <a:ext cx="10280429" cy="1320800"/>
          </a:xfrm>
        </p:spPr>
        <p:txBody>
          <a:bodyPr>
            <a:noAutofit/>
          </a:bodyPr>
          <a:lstStyle/>
          <a:p>
            <a:r>
              <a:rPr lang="fr-FR" sz="2800" b="1" dirty="0"/>
              <a:t>A Mutation in SARS-CoV-2 Spike </a:t>
            </a:r>
            <a:r>
              <a:rPr lang="fr-FR" sz="2800" b="1" dirty="0" err="1"/>
              <a:t>Protein</a:t>
            </a:r>
            <a:r>
              <a:rPr lang="fr-FR" sz="2800" b="1" dirty="0"/>
              <a:t> Is Associated </a:t>
            </a:r>
            <a:r>
              <a:rPr lang="fr-FR" sz="2800" b="1" dirty="0" err="1"/>
              <a:t>with</a:t>
            </a:r>
            <a:r>
              <a:rPr lang="fr-FR" sz="2800" b="1" dirty="0"/>
              <a:t> </a:t>
            </a:r>
            <a:r>
              <a:rPr lang="fr-FR" sz="2800" b="1" dirty="0" err="1"/>
              <a:t>Increased</a:t>
            </a:r>
            <a:r>
              <a:rPr lang="fr-FR" sz="2800" b="1" dirty="0"/>
              <a:t> </a:t>
            </a:r>
            <a:r>
              <a:rPr lang="fr-FR" sz="2800" b="1" dirty="0" err="1"/>
              <a:t>Infectivity</a:t>
            </a:r>
            <a:r>
              <a:rPr lang="fr-FR" sz="2800" b="1" dirty="0"/>
              <a:t>. </a:t>
            </a:r>
            <a:r>
              <a:rPr lang="fr-FR" sz="1800" i="1" dirty="0" err="1"/>
              <a:t>Korber</a:t>
            </a:r>
            <a:r>
              <a:rPr lang="fr-FR" sz="1800" i="1" dirty="0"/>
              <a:t> B et al. </a:t>
            </a:r>
            <a:r>
              <a:rPr lang="fr-FR" sz="1800" i="1" dirty="0" err="1"/>
              <a:t>Cell</a:t>
            </a:r>
            <a:r>
              <a:rPr lang="fr-FR" sz="1800" i="1" dirty="0"/>
              <a:t> 2020 </a:t>
            </a:r>
            <a:r>
              <a:rPr lang="fr-FR" sz="1800" i="1" dirty="0" err="1"/>
              <a:t>Jul</a:t>
            </a:r>
            <a:r>
              <a:rPr lang="fr-FR" sz="1800" i="1" dirty="0"/>
              <a:t> 3</a:t>
            </a:r>
            <a:endParaRPr lang="fr-FR" sz="2800" i="1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5216B3-DAFB-3C4D-9CAE-3FD60861C42D}"/>
              </a:ext>
            </a:extLst>
          </p:cNvPr>
          <p:cNvSpPr/>
          <p:nvPr/>
        </p:nvSpPr>
        <p:spPr>
          <a:xfrm>
            <a:off x="238248" y="1893557"/>
            <a:ext cx="1066183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/>
              <a:t>La diversité génétique des SARS-CoV-2 est relativement modeste </a:t>
            </a:r>
            <a:r>
              <a:rPr lang="fr-FR" dirty="0"/>
              <a:t>(pour l’instant)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/>
              <a:t>Des mutations au niveau de la protéine « </a:t>
            </a:r>
            <a:r>
              <a:rPr lang="fr-FR" dirty="0" err="1"/>
              <a:t>spike</a:t>
            </a:r>
            <a:r>
              <a:rPr lang="fr-FR" dirty="0"/>
              <a:t> » seraient inquiétantes  car c’est elle qui permet l’attachement aux récepteurs (ACE2) et qui est une des cibles principales des </a:t>
            </a:r>
            <a:r>
              <a:rPr lang="fr-FR" dirty="0" err="1"/>
              <a:t>Ac</a:t>
            </a:r>
            <a:r>
              <a:rPr lang="fr-FR" dirty="0"/>
              <a:t>. neutralisants qu’ils soient suscités par la maladie ou les vaccins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schemeClr val="accent2"/>
                </a:solidFill>
              </a:rPr>
              <a:t>Un variant au niveau de la protéine « </a:t>
            </a:r>
            <a:r>
              <a:rPr lang="fr-FR" b="1" dirty="0" err="1">
                <a:solidFill>
                  <a:schemeClr val="accent2"/>
                </a:solidFill>
              </a:rPr>
              <a:t>spike</a:t>
            </a:r>
            <a:r>
              <a:rPr lang="fr-FR" b="1" dirty="0">
                <a:solidFill>
                  <a:schemeClr val="accent2"/>
                </a:solidFill>
              </a:rPr>
              <a:t> » G614 a émergé et diffusé rapidement à travers le monde et est devenu prédominant </a:t>
            </a:r>
            <a:r>
              <a:rPr lang="fr-FR" b="1" dirty="0"/>
              <a:t>(&gt; à la souche originale D614)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b="1" dirty="0">
                <a:solidFill>
                  <a:schemeClr val="accent2"/>
                </a:solidFill>
              </a:rPr>
              <a:t>Pour l’instant ce </a:t>
            </a:r>
            <a:r>
              <a:rPr lang="fr-FR" b="1">
                <a:solidFill>
                  <a:schemeClr val="accent2"/>
                </a:solidFill>
              </a:rPr>
              <a:t>variant semble</a:t>
            </a:r>
            <a:endParaRPr lang="fr-FR" b="1" dirty="0">
              <a:solidFill>
                <a:schemeClr val="accent2"/>
              </a:solidFill>
            </a:endParaRPr>
          </a:p>
          <a:p>
            <a:pPr marL="1257300" lvl="2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600" b="1" dirty="0">
                <a:solidFill>
                  <a:schemeClr val="accent2"/>
                </a:solidFill>
              </a:rPr>
              <a:t>Etre retrouvé en quantité plus importantes dans les PCR </a:t>
            </a:r>
            <a:r>
              <a:rPr lang="fr-FR" sz="1600" dirty="0"/>
              <a:t>(moins de cycles pour la mettre en évidence)</a:t>
            </a:r>
          </a:p>
          <a:p>
            <a:pPr marL="1257300" lvl="2" indent="-342900">
              <a:spcBef>
                <a:spcPts val="4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600" b="1" dirty="0">
                <a:solidFill>
                  <a:schemeClr val="accent2"/>
                </a:solidFill>
              </a:rPr>
              <a:t>Etre plus contagieux</a:t>
            </a:r>
          </a:p>
          <a:p>
            <a:pPr marL="800100" lvl="1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dirty="0"/>
              <a:t>Par contre pas d’éléments pour penser</a:t>
            </a:r>
          </a:p>
          <a:p>
            <a:pPr marL="1257300" lvl="2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600" dirty="0"/>
              <a:t>1) que la souche soit plus virulente</a:t>
            </a:r>
          </a:p>
          <a:p>
            <a:pPr marL="1257300" lvl="2" indent="-342900">
              <a:spcBef>
                <a:spcPts val="4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fr-FR" sz="1600" dirty="0"/>
              <a:t>2) qu’elle échappe au </a:t>
            </a:r>
            <a:r>
              <a:rPr lang="fr-FR" sz="1600" dirty="0" err="1"/>
              <a:t>ac</a:t>
            </a:r>
            <a:r>
              <a:rPr lang="fr-FR" sz="1600" dirty="0"/>
              <a:t>. neutralisants</a:t>
            </a:r>
            <a:endParaRPr lang="fr-FR" sz="2000" dirty="0">
              <a:solidFill>
                <a:srgbClr val="0070C0"/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fr-FR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Image 8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541D9089-98E9-394D-8C3D-D471DBC628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-3518"/>
            <a:ext cx="1063331" cy="58246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3D454D1-F328-D644-914E-664CAE5C2CCF}"/>
              </a:ext>
            </a:extLst>
          </p:cNvPr>
          <p:cNvSpPr txBox="1"/>
          <p:nvPr/>
        </p:nvSpPr>
        <p:spPr>
          <a:xfrm>
            <a:off x="-30961" y="6569392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</p:spTree>
    <p:extLst>
      <p:ext uri="{BB962C8B-B14F-4D97-AF65-F5344CB8AC3E}">
        <p14:creationId xmlns:p14="http://schemas.microsoft.com/office/powerpoint/2010/main" val="79007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C60869-DD20-944D-8806-47392BD5A26A}"/>
              </a:ext>
            </a:extLst>
          </p:cNvPr>
          <p:cNvSpPr/>
          <p:nvPr/>
        </p:nvSpPr>
        <p:spPr>
          <a:xfrm>
            <a:off x="637953" y="6567721"/>
            <a:ext cx="10678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</a:rPr>
              <a:t>Zimmermann &amp; Curtis</a:t>
            </a:r>
            <a:r>
              <a:rPr lang="fr-FR" sz="1100" b="1" dirty="0">
                <a:solidFill>
                  <a:schemeClr val="accent1"/>
                </a:solidFill>
              </a:rPr>
              <a:t>  </a:t>
            </a:r>
            <a:r>
              <a:rPr lang="fr-MA" sz="1100" i="1" dirty="0" err="1">
                <a:solidFill>
                  <a:schemeClr val="accent1"/>
                </a:solidFill>
              </a:rPr>
              <a:t>Pediatr</a:t>
            </a:r>
            <a:r>
              <a:rPr lang="fr-MA" sz="1100" i="1" dirty="0">
                <a:solidFill>
                  <a:schemeClr val="accent1"/>
                </a:solidFill>
              </a:rPr>
              <a:t> Infect Dis J </a:t>
            </a:r>
            <a:r>
              <a:rPr lang="fr-MA" sz="1100" dirty="0">
                <a:solidFill>
                  <a:schemeClr val="accent1"/>
                </a:solidFill>
              </a:rPr>
              <a:t>2020 </a:t>
            </a:r>
            <a:r>
              <a:rPr lang="de-DE" sz="1200" dirty="0">
                <a:solidFill>
                  <a:schemeClr val="accent1"/>
                </a:solidFill>
              </a:rPr>
              <a:t>https://</a:t>
            </a:r>
            <a:r>
              <a:rPr lang="de-DE" sz="1200" dirty="0" err="1">
                <a:solidFill>
                  <a:schemeClr val="accent1"/>
                </a:solidFill>
              </a:rPr>
              <a:t>journals.lww.com</a:t>
            </a:r>
            <a:r>
              <a:rPr lang="de-DE" sz="1200" dirty="0">
                <a:solidFill>
                  <a:schemeClr val="accent1"/>
                </a:solidFill>
              </a:rPr>
              <a:t>/</a:t>
            </a:r>
            <a:r>
              <a:rPr lang="de-DE" sz="1200" dirty="0" err="1">
                <a:solidFill>
                  <a:schemeClr val="accent1"/>
                </a:solidFill>
              </a:rPr>
              <a:t>pidj</a:t>
            </a:r>
            <a:r>
              <a:rPr lang="de-DE" sz="1200" dirty="0">
                <a:solidFill>
                  <a:schemeClr val="accent1"/>
                </a:solidFill>
              </a:rPr>
              <a:t>/</a:t>
            </a:r>
            <a:r>
              <a:rPr lang="de-DE" sz="1200" dirty="0" err="1">
                <a:solidFill>
                  <a:schemeClr val="accent1"/>
                </a:solidFill>
              </a:rPr>
              <a:t>FullText</a:t>
            </a:r>
            <a:r>
              <a:rPr lang="de-DE" sz="1200" dirty="0">
                <a:solidFill>
                  <a:schemeClr val="accent1"/>
                </a:solidFill>
              </a:rPr>
              <a:t>/2020/05000/Coronavirus_Infections_in_Children_Including.1.aspx</a:t>
            </a:r>
            <a:r>
              <a:rPr lang="fr-FR" sz="900" dirty="0">
                <a:solidFill>
                  <a:schemeClr val="accent1"/>
                </a:solidFill>
              </a:rPr>
              <a:t> </a:t>
            </a:r>
            <a:r>
              <a:rPr lang="fr-MA" sz="900" dirty="0">
                <a:solidFill>
                  <a:schemeClr val="accent1"/>
                </a:solidFill>
              </a:rPr>
              <a:t> </a:t>
            </a:r>
            <a:endParaRPr lang="fr-MA" sz="1100" dirty="0">
              <a:solidFill>
                <a:schemeClr val="accent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2AC9C4B-AAB8-1140-8F62-602E201374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228" y="1656692"/>
            <a:ext cx="10243777" cy="476282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A117A93-23EA-B74A-BD3A-5D316E854F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149" y="448161"/>
            <a:ext cx="1231891" cy="969159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1F61B1A4-0030-ED41-8A92-1D6B1F76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66" y="388253"/>
            <a:ext cx="10280429" cy="1320800"/>
          </a:xfrm>
        </p:spPr>
        <p:txBody>
          <a:bodyPr>
            <a:normAutofit/>
          </a:bodyPr>
          <a:lstStyle/>
          <a:p>
            <a:r>
              <a:rPr lang="fr-FR" dirty="0"/>
              <a:t>Les maladies à coronavirus</a:t>
            </a:r>
          </a:p>
        </p:txBody>
      </p:sp>
    </p:spTree>
    <p:extLst>
      <p:ext uri="{BB962C8B-B14F-4D97-AF65-F5344CB8AC3E}">
        <p14:creationId xmlns:p14="http://schemas.microsoft.com/office/powerpoint/2010/main" val="128859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609600"/>
            <a:ext cx="10280429" cy="1320800"/>
          </a:xfrm>
        </p:spPr>
        <p:txBody>
          <a:bodyPr>
            <a:normAutofit/>
          </a:bodyPr>
          <a:lstStyle/>
          <a:p>
            <a:r>
              <a:rPr lang="fr-FR" dirty="0"/>
              <a:t>La pandémie COVID-19 dans le monde </a:t>
            </a:r>
            <a:r>
              <a:rPr lang="fr-FR" sz="2800" dirty="0"/>
              <a:t>(17/07/2020)</a:t>
            </a:r>
            <a:endParaRPr lang="fr-F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F0CF368-347D-7F4E-B416-E296CF1F5A64}"/>
              </a:ext>
            </a:extLst>
          </p:cNvPr>
          <p:cNvSpPr/>
          <p:nvPr/>
        </p:nvSpPr>
        <p:spPr>
          <a:xfrm>
            <a:off x="821802" y="5312345"/>
            <a:ext cx="10862868" cy="1183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Pour juger de l’intensité de l’épidémie, plus que le nombre de « diagnostics confirmés » qui dépend essentiellement de la capacité à faire des tests, il est préférable de s’intéresser au nombre de décès (influencé aussi par les capacités diagnostiques, le système de santé et par la transparence des régimes politiques)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123E0D-452D-F341-9209-1D3C1AD68477}"/>
              </a:ext>
            </a:extLst>
          </p:cNvPr>
          <p:cNvSpPr txBox="1"/>
          <p:nvPr/>
        </p:nvSpPr>
        <p:spPr>
          <a:xfrm>
            <a:off x="2955852" y="6518277"/>
            <a:ext cx="563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solidFill>
                  <a:schemeClr val="accent1"/>
                </a:solidFill>
              </a:rPr>
              <a:t>Johns</a:t>
            </a:r>
            <a:r>
              <a:rPr lang="fr-FR" sz="1400" b="1" i="1" dirty="0">
                <a:solidFill>
                  <a:schemeClr val="accent1"/>
                </a:solidFill>
              </a:rPr>
              <a:t> Hopkins </a:t>
            </a:r>
            <a:r>
              <a:rPr lang="fr-FR" sz="1400" b="1" i="1" dirty="0" err="1">
                <a:solidFill>
                  <a:schemeClr val="accent1"/>
                </a:solidFill>
              </a:rPr>
              <a:t>university</a:t>
            </a:r>
            <a:r>
              <a:rPr lang="fr-FR" sz="1400" b="1" i="1" dirty="0">
                <a:solidFill>
                  <a:schemeClr val="accent1"/>
                </a:solidFill>
              </a:rPr>
              <a:t> </a:t>
            </a:r>
            <a:r>
              <a:rPr lang="fr-FR" sz="1400" i="1" dirty="0">
                <a:solidFill>
                  <a:schemeClr val="accent1"/>
                </a:solidFill>
              </a:rPr>
              <a:t>: https://</a:t>
            </a:r>
            <a:r>
              <a:rPr lang="fr-FR" sz="1400" i="1" dirty="0" err="1">
                <a:solidFill>
                  <a:schemeClr val="accent1"/>
                </a:solidFill>
              </a:rPr>
              <a:t>coronavirus.jhu.edu</a:t>
            </a:r>
            <a:r>
              <a:rPr lang="fr-FR" sz="1400" i="1" dirty="0">
                <a:solidFill>
                  <a:schemeClr val="accent1"/>
                </a:solidFill>
              </a:rPr>
              <a:t>/</a:t>
            </a:r>
            <a:r>
              <a:rPr lang="fr-FR" sz="1400" i="1" dirty="0" err="1">
                <a:solidFill>
                  <a:schemeClr val="accent1"/>
                </a:solidFill>
              </a:rPr>
              <a:t>map.html</a:t>
            </a:r>
            <a:endParaRPr lang="fr-FR" sz="1400" i="1" dirty="0">
              <a:solidFill>
                <a:schemeClr val="accent1"/>
              </a:solidFill>
            </a:endParaRPr>
          </a:p>
        </p:txBody>
      </p:sp>
      <p:pic>
        <p:nvPicPr>
          <p:cNvPr id="9" name="Image 8" descr="Une image contenant texte, assis&#10;&#10;Description générée automatiquement">
            <a:extLst>
              <a:ext uri="{FF2B5EF4-FFF2-40B4-BE49-F238E27FC236}">
                <a16:creationId xmlns:a16="http://schemas.microsoft.com/office/drawing/2014/main" id="{CAFE2BD1-3D99-AC42-A11F-E4FD76DB715D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94" y="1500248"/>
            <a:ext cx="1900800" cy="3711600"/>
          </a:xfrm>
          <a:prstGeom prst="rect">
            <a:avLst/>
          </a:prstGeom>
        </p:spPr>
      </p:pic>
      <p:pic>
        <p:nvPicPr>
          <p:cNvPr id="15" name="Image 14" descr="Une image contenant sombre, gens, allumé, homme&#10;&#10;Description générée automatiquement">
            <a:extLst>
              <a:ext uri="{FF2B5EF4-FFF2-40B4-BE49-F238E27FC236}">
                <a16:creationId xmlns:a16="http://schemas.microsoft.com/office/drawing/2014/main" id="{3443A530-CA79-3945-A05F-A753D4BFD5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7" b="10338"/>
          <a:stretch/>
        </p:blipFill>
        <p:spPr>
          <a:xfrm>
            <a:off x="2971712" y="1515283"/>
            <a:ext cx="6939033" cy="3695461"/>
          </a:xfrm>
          <a:prstGeom prst="rect">
            <a:avLst/>
          </a:prstGeom>
        </p:spPr>
      </p:pic>
      <p:pic>
        <p:nvPicPr>
          <p:cNvPr id="17" name="Image 16" descr="Une image contenant dessin, alimentation, assiette&#10;&#10;Description générée automatiquement">
            <a:extLst>
              <a:ext uri="{FF2B5EF4-FFF2-40B4-BE49-F238E27FC236}">
                <a16:creationId xmlns:a16="http://schemas.microsoft.com/office/drawing/2014/main" id="{F0E26EFE-3690-1847-A8D2-953E9B893E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63" y="1539346"/>
            <a:ext cx="1457449" cy="453430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6C8EAF-2ADB-974D-BBF1-DF2D08C44A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" r="22851" b="20943"/>
          <a:stretch/>
        </p:blipFill>
        <p:spPr>
          <a:xfrm>
            <a:off x="10066663" y="2082008"/>
            <a:ext cx="1493570" cy="31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1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51A2D-C5C3-1F4F-899E-65C8048F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2483" y="651827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CEC14FC4-C990-B947-9152-8CF13B2AE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7BC7994-124A-844E-A0D2-179697A45AD6}"/>
              </a:ext>
            </a:extLst>
          </p:cNvPr>
          <p:cNvSpPr txBox="1"/>
          <p:nvPr/>
        </p:nvSpPr>
        <p:spPr>
          <a:xfrm>
            <a:off x="604821" y="1747087"/>
            <a:ext cx="5441747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Hémisphère NORD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E9D8538-3FAF-E24C-8019-2F3AFE21E204}"/>
              </a:ext>
            </a:extLst>
          </p:cNvPr>
          <p:cNvSpPr txBox="1"/>
          <p:nvPr/>
        </p:nvSpPr>
        <p:spPr>
          <a:xfrm>
            <a:off x="6289811" y="1747087"/>
            <a:ext cx="5571848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Hémisphère SUD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1041745-5D97-B745-8B3B-BDB3C033A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82236"/>
              </p:ext>
            </p:extLst>
          </p:nvPr>
        </p:nvGraphicFramePr>
        <p:xfrm>
          <a:off x="6289811" y="2208025"/>
          <a:ext cx="5571848" cy="268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7946">
                  <a:extLst>
                    <a:ext uri="{9D8B030D-6E8A-4147-A177-3AD203B41FA5}">
                      <a16:colId xmlns:a16="http://schemas.microsoft.com/office/drawing/2014/main" val="3713008006"/>
                    </a:ext>
                  </a:extLst>
                </a:gridCol>
                <a:gridCol w="3343902">
                  <a:extLst>
                    <a:ext uri="{9D8B030D-6E8A-4147-A177-3AD203B41FA5}">
                      <a16:colId xmlns:a16="http://schemas.microsoft.com/office/drawing/2014/main" val="3594210683"/>
                    </a:ext>
                  </a:extLst>
                </a:gridCol>
              </a:tblGrid>
              <a:tr h="383680">
                <a:tc>
                  <a:txBody>
                    <a:bodyPr/>
                    <a:lstStyle/>
                    <a:p>
                      <a:r>
                        <a:rPr lang="fr-FR" dirty="0"/>
                        <a:t>PAYS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Nbre</a:t>
                      </a:r>
                      <a:r>
                        <a:rPr lang="fr-FR" dirty="0"/>
                        <a:t> de décès par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240212"/>
                  </a:ext>
                </a:extLst>
              </a:tr>
              <a:tr h="383680">
                <a:tc>
                  <a:txBody>
                    <a:bodyPr/>
                    <a:lstStyle/>
                    <a:p>
                      <a:r>
                        <a:rPr lang="fr-FR" dirty="0"/>
                        <a:t>Australie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853462"/>
                  </a:ext>
                </a:extLst>
              </a:tr>
              <a:tr h="383680">
                <a:tc>
                  <a:txBody>
                    <a:bodyPr/>
                    <a:lstStyle/>
                    <a:p>
                      <a:r>
                        <a:rPr lang="fr-FR" dirty="0"/>
                        <a:t>Nouvelle Zélande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455137"/>
                  </a:ext>
                </a:extLst>
              </a:tr>
              <a:tr h="383680">
                <a:tc>
                  <a:txBody>
                    <a:bodyPr/>
                    <a:lstStyle/>
                    <a:p>
                      <a:r>
                        <a:rPr lang="fr-FR" dirty="0"/>
                        <a:t>Chili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09396"/>
                  </a:ext>
                </a:extLst>
              </a:tr>
              <a:tr h="383680">
                <a:tc>
                  <a:txBody>
                    <a:bodyPr/>
                    <a:lstStyle/>
                    <a:p>
                      <a:r>
                        <a:rPr lang="fr-FR" dirty="0"/>
                        <a:t>Argentine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91111"/>
                  </a:ext>
                </a:extLst>
              </a:tr>
              <a:tr h="383680">
                <a:tc>
                  <a:txBody>
                    <a:bodyPr/>
                    <a:lstStyle/>
                    <a:p>
                      <a:r>
                        <a:rPr lang="fr-FR" dirty="0"/>
                        <a:t>Brésil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898515"/>
                  </a:ext>
                </a:extLst>
              </a:tr>
              <a:tr h="383680">
                <a:tc>
                  <a:txBody>
                    <a:bodyPr/>
                    <a:lstStyle/>
                    <a:p>
                      <a:r>
                        <a:rPr lang="fr-FR" dirty="0"/>
                        <a:t>Afrique du sud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474189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BD39F3CD-C831-D04B-994C-3C5921E13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50778"/>
              </p:ext>
            </p:extLst>
          </p:nvPr>
        </p:nvGraphicFramePr>
        <p:xfrm>
          <a:off x="604821" y="2208025"/>
          <a:ext cx="5441747" cy="3826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4031">
                  <a:extLst>
                    <a:ext uri="{9D8B030D-6E8A-4147-A177-3AD203B41FA5}">
                      <a16:colId xmlns:a16="http://schemas.microsoft.com/office/drawing/2014/main" val="2487062776"/>
                    </a:ext>
                  </a:extLst>
                </a:gridCol>
                <a:gridCol w="3467716">
                  <a:extLst>
                    <a:ext uri="{9D8B030D-6E8A-4147-A177-3AD203B41FA5}">
                      <a16:colId xmlns:a16="http://schemas.microsoft.com/office/drawing/2014/main" val="1579625906"/>
                    </a:ext>
                  </a:extLst>
                </a:gridCol>
              </a:tblGrid>
              <a:tr h="382604">
                <a:tc>
                  <a:txBody>
                    <a:bodyPr/>
                    <a:lstStyle/>
                    <a:p>
                      <a:r>
                        <a:rPr lang="fr-FR" dirty="0"/>
                        <a:t>PAYS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Nbre</a:t>
                      </a:r>
                      <a:r>
                        <a:rPr lang="fr-FR" dirty="0"/>
                        <a:t> de décès par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950246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r>
                        <a:rPr lang="fr-FR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303681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r>
                        <a:rPr lang="fr-FR" dirty="0"/>
                        <a:t>Espagne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044032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r>
                        <a:rPr lang="fr-FR" dirty="0"/>
                        <a:t>Italie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175755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r>
                        <a:rPr lang="fr-FR" dirty="0"/>
                        <a:t>Allemagne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172216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r>
                        <a:rPr lang="fr-FR" dirty="0"/>
                        <a:t>Belgique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981913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r>
                        <a:rPr lang="fr-FR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819487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r>
                        <a:rPr lang="fr-FR" dirty="0"/>
                        <a:t>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07912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r>
                        <a:rPr lang="fr-FR" dirty="0"/>
                        <a:t>Angleterre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57448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r>
                        <a:rPr lang="fr-FR" dirty="0"/>
                        <a:t>Suisse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41543"/>
                  </a:ext>
                </a:extLst>
              </a:tr>
            </a:tbl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5226BF3-A753-FE44-8483-BC5D698CEA9E}"/>
              </a:ext>
            </a:extLst>
          </p:cNvPr>
          <p:cNvSpPr/>
          <p:nvPr/>
        </p:nvSpPr>
        <p:spPr>
          <a:xfrm>
            <a:off x="6230615" y="5104825"/>
            <a:ext cx="5571848" cy="1588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/>
              <a:t>La mortalité semblait nettement moins importante dans l’hémisphère Sud même dans des pays où le diagnostic biologique est disponible facilement.</a:t>
            </a:r>
          </a:p>
          <a:p>
            <a:pPr algn="ctr"/>
            <a:r>
              <a:rPr lang="fr-FR" sz="1700" b="1" i="1" dirty="0"/>
              <a:t>Saisonnalité ? Densité du trafic aérien ?</a:t>
            </a:r>
          </a:p>
          <a:p>
            <a:pPr algn="ctr"/>
            <a:r>
              <a:rPr lang="fr-FR" sz="1700" dirty="0"/>
              <a:t>Ces derniers jours la mortalité a beaucoup augmenté dans plusieurs pays d’Amérique du Sud dont le Brésil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DCB14D8-DD44-7945-921B-F57D9A4BA4D0}"/>
              </a:ext>
            </a:extLst>
          </p:cNvPr>
          <p:cNvSpPr txBox="1"/>
          <p:nvPr/>
        </p:nvSpPr>
        <p:spPr>
          <a:xfrm>
            <a:off x="-2" y="6539556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  <p:pic>
        <p:nvPicPr>
          <p:cNvPr id="15" name="Image 14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32EA7332-09D9-784F-991B-43A7441E45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063331" cy="5824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85DC36-932C-4A4A-8FE3-04C4DEEA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84" y="106967"/>
            <a:ext cx="11256838" cy="1320800"/>
          </a:xfrm>
        </p:spPr>
        <p:txBody>
          <a:bodyPr>
            <a:normAutofit/>
          </a:bodyPr>
          <a:lstStyle/>
          <a:p>
            <a:r>
              <a:rPr lang="fr-FR" dirty="0"/>
              <a:t>La pandémie COVID-19 dans le monde </a:t>
            </a:r>
            <a:br>
              <a:rPr lang="fr-FR" dirty="0"/>
            </a:br>
            <a:r>
              <a:rPr lang="fr-FR" dirty="0"/>
              <a:t>rapportée à la population </a:t>
            </a:r>
            <a:r>
              <a:rPr lang="fr-FR" sz="2800" dirty="0"/>
              <a:t>(17/07/20)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36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26298C47-63DB-DD41-ADD0-1D807172C10A}"/>
              </a:ext>
            </a:extLst>
          </p:cNvPr>
          <p:cNvSpPr txBox="1">
            <a:spLocks/>
          </p:cNvSpPr>
          <p:nvPr/>
        </p:nvSpPr>
        <p:spPr>
          <a:xfrm>
            <a:off x="11412483" y="651827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Image 3">
            <a:extLst>
              <a:ext uri="{FF2B5EF4-FFF2-40B4-BE49-F238E27FC236}">
                <a16:creationId xmlns:a16="http://schemas.microsoft.com/office/drawing/2014/main" id="{7FE219EE-09E3-AD49-85C4-E2054EE800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408" y="30366"/>
            <a:ext cx="2426354" cy="357887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3FCECF0F-EF14-4E45-BE29-AA29BF01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739" y="109002"/>
            <a:ext cx="13214517" cy="1320800"/>
          </a:xfrm>
        </p:spPr>
        <p:txBody>
          <a:bodyPr>
            <a:normAutofit/>
          </a:bodyPr>
          <a:lstStyle/>
          <a:p>
            <a:r>
              <a:rPr lang="fr-FR" dirty="0"/>
              <a:t>COVID-19 en France </a:t>
            </a:r>
            <a:br>
              <a:rPr lang="fr-FR" dirty="0"/>
            </a:br>
            <a:r>
              <a:rPr lang="fr-FR" sz="2400" dirty="0"/>
              <a:t>(Nb de test faits pour 1000 habitants)</a:t>
            </a:r>
            <a:endParaRPr lang="fr-FR" dirty="0"/>
          </a:p>
        </p:txBody>
      </p:sp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A770E09-E214-264F-9657-BC02685184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79" y="1186392"/>
            <a:ext cx="7998342" cy="5684155"/>
          </a:xfrm>
          <a:prstGeom prst="rect">
            <a:avLst/>
          </a:prstGeom>
        </p:spPr>
      </p:pic>
      <p:pic>
        <p:nvPicPr>
          <p:cNvPr id="3" name="Image 2" descr="Une image contenant dessin, signe, parapluie&#10;&#10;Description générée automatiquement">
            <a:extLst>
              <a:ext uri="{FF2B5EF4-FFF2-40B4-BE49-F238E27FC236}">
                <a16:creationId xmlns:a16="http://schemas.microsoft.com/office/drawing/2014/main" id="{8A375752-A556-1740-9AE8-38336886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063331" cy="58246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FE316C6-DA48-774E-B774-FC7A1F5BF2FA}"/>
              </a:ext>
            </a:extLst>
          </p:cNvPr>
          <p:cNvSpPr txBox="1"/>
          <p:nvPr/>
        </p:nvSpPr>
        <p:spPr>
          <a:xfrm>
            <a:off x="4529" y="6523614"/>
            <a:ext cx="2477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Juillet 2020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BDE76D-5DD8-5648-BA74-BEAC0EFDE018}"/>
              </a:ext>
            </a:extLst>
          </p:cNvPr>
          <p:cNvSpPr txBox="1"/>
          <p:nvPr/>
        </p:nvSpPr>
        <p:spPr>
          <a:xfrm>
            <a:off x="9108051" y="2551814"/>
            <a:ext cx="30620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Lors de la première période</a:t>
            </a:r>
          </a:p>
          <a:p>
            <a:r>
              <a:rPr lang="fr-FR" dirty="0"/>
              <a:t>de l’épidémie, la France </a:t>
            </a:r>
          </a:p>
          <a:p>
            <a:r>
              <a:rPr lang="fr-FR" dirty="0"/>
              <a:t>faisait partie des pays </a:t>
            </a:r>
          </a:p>
          <a:p>
            <a:r>
              <a:rPr lang="fr-FR" dirty="0"/>
              <a:t>européens ayant un Nb de </a:t>
            </a:r>
          </a:p>
          <a:p>
            <a:r>
              <a:rPr lang="fr-FR" dirty="0"/>
              <a:t>PCR réalisées  par </a:t>
            </a:r>
          </a:p>
          <a:p>
            <a:r>
              <a:rPr lang="fr-FR" dirty="0"/>
              <a:t>1000 habitants </a:t>
            </a:r>
          </a:p>
          <a:p>
            <a:r>
              <a:rPr lang="fr-FR" dirty="0"/>
              <a:t>le plus faible.</a:t>
            </a:r>
          </a:p>
          <a:p>
            <a:r>
              <a:rPr lang="fr-FR" dirty="0"/>
              <a:t>2 conséquences</a:t>
            </a:r>
          </a:p>
          <a:p>
            <a:pPr marL="285750" indent="-285750">
              <a:buFontTx/>
              <a:buChar char="-"/>
            </a:pPr>
            <a:r>
              <a:rPr lang="fr-FR" dirty="0"/>
              <a:t>Nb de cas sous estimés</a:t>
            </a:r>
          </a:p>
          <a:p>
            <a:pPr marL="285750" indent="-285750">
              <a:buFontTx/>
              <a:buChar char="-"/>
            </a:pPr>
            <a:r>
              <a:rPr lang="fr-FR" dirty="0"/>
              <a:t>Mortalité relative </a:t>
            </a:r>
          </a:p>
          <a:p>
            <a:r>
              <a:rPr lang="fr-FR" dirty="0"/>
              <a:t>surestimée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CBE249-7BA6-E245-A31E-AF464695E662}"/>
              </a:ext>
            </a:extLst>
          </p:cNvPr>
          <p:cNvSpPr txBox="1"/>
          <p:nvPr/>
        </p:nvSpPr>
        <p:spPr>
          <a:xfrm>
            <a:off x="3795823" y="3059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29127167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495FF10-241F-A54B-BE32-CEB43B99DAEA}">
  <we:reference id="wa104380050" version="3.0.0.0" store="fr-FR" storeType="OMEX"/>
  <we:alternateReferences>
    <we:reference id="WA104380050" version="3.0.0.0" store="WA10438005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21327</TotalTime>
  <Words>3914</Words>
  <Application>Microsoft Office PowerPoint</Application>
  <PresentationFormat>Grand écran</PresentationFormat>
  <Paragraphs>630</Paragraphs>
  <Slides>54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0" baseType="lpstr">
      <vt:lpstr>Arial</vt:lpstr>
      <vt:lpstr>Calibri</vt:lpstr>
      <vt:lpstr>Trebuchet MS</vt:lpstr>
      <vt:lpstr>Wingdings</vt:lpstr>
      <vt:lpstr>Wingdings 3</vt:lpstr>
      <vt:lpstr>Facette</vt:lpstr>
      <vt:lpstr>Pandémie COVID–19 (SARS-CoV-2) </vt:lpstr>
      <vt:lpstr>Ont contribué à la réalisation de ce diaporama</vt:lpstr>
      <vt:lpstr>Présentation PowerPoint</vt:lpstr>
      <vt:lpstr>PLAN  Réflexions sur  </vt:lpstr>
      <vt:lpstr>Evolution de la pandémie</vt:lpstr>
      <vt:lpstr>Les maladies à coronavirus</vt:lpstr>
      <vt:lpstr>La pandémie COVID-19 dans le monde (17/07/2020)</vt:lpstr>
      <vt:lpstr>La pandémie COVID-19 dans le monde  rapportée à la population (17/07/20)</vt:lpstr>
      <vt:lpstr>COVID-19 en France  (Nb de test faits pour 1000 habitants)</vt:lpstr>
      <vt:lpstr>COVID-19 en France  (Evolution du Nb de cas au 13 07 2020)</vt:lpstr>
      <vt:lpstr>Présentation PowerPoint</vt:lpstr>
      <vt:lpstr> </vt:lpstr>
      <vt:lpstr>Présentation PowerPoint</vt:lpstr>
      <vt:lpstr>Mécanismes du transmission du SARS-CoV-2</vt:lpstr>
      <vt:lpstr>Se protéger des grosses et moyennes gouttelettes</vt:lpstr>
      <vt:lpstr>On sait maintenant que :</vt:lpstr>
      <vt:lpstr>Présentation PowerPoint</vt:lpstr>
      <vt:lpstr>Mais la transmission « air » par microgouttelettes (droplet nuclei) est possible  - Les petites gouttelettes sont inhalées directement dans les voies aériennes inférieures - Depuis quelques semaines on savait que de l’ARN viral y est détecté,  - Depuis peu on sait que l’on peut y cultiver le SARS-CoV-2  (Santarpia    https://www.medrxiv.org/content/10.1101/2020.07.13.20041632v2) - Le risque « air » est accentué dans des conditions particulières, en milieu fermé (aérolisation).  -</vt:lpstr>
      <vt:lpstr>Petites gouttelettes: effet de l’aération (ouverture des fenêtres) En quelques minutes les µgouttelettes disparaissent</vt:lpstr>
      <vt:lpstr>Se protéger de la transmission « air »</vt:lpstr>
      <vt:lpstr>Port du masque en population générale (chirurgical ou alternatif)</vt:lpstr>
      <vt:lpstr>Physical distancing, face masks, and eye protection to prevent person-to-person transmission of SARS-CoV-2 a systematic review and meta-analysis  Chu Lancet 2020; 395: 1973–87 </vt:lpstr>
      <vt:lpstr>Association Between Universal Masking in a Health Care System and SARS-CoV-2 Positivity Among Health Care Workers  </vt:lpstr>
      <vt:lpstr>Port du masque en population générale      Efficacité dans les salons de coiffure</vt:lpstr>
      <vt:lpstr>Se protéger de la transmission par les mains</vt:lpstr>
      <vt:lpstr>Se protéger de la transmission par les mains</vt:lpstr>
      <vt:lpstr>Se protéger de la transmission par les mains</vt:lpstr>
      <vt:lpstr>Mesures barrières</vt:lpstr>
      <vt:lpstr>Trois types de masque disponibles</vt:lpstr>
      <vt:lpstr>Présentation PowerPoint</vt:lpstr>
      <vt:lpstr>Règles strictes d’utilisation des masques pour efficacité maximale</vt:lpstr>
      <vt:lpstr>Les mesures d’hygiène</vt:lpstr>
      <vt:lpstr>Les mesures de distanciation</vt:lpstr>
      <vt:lpstr>Comment limiter les risques d’infection à coronavirus ?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Mesures proposées en fonction des situations</vt:lpstr>
      <vt:lpstr>Mesures proposées en fonction de situations</vt:lpstr>
      <vt:lpstr>Comprendre la Transmissibilité, la Contagiosité, le  R0     </vt:lpstr>
      <vt:lpstr>Présentation PowerPoint</vt:lpstr>
      <vt:lpstr>Comprendre le phénomène d’épidémie :    élément de base le R0 </vt:lpstr>
      <vt:lpstr>Comprendre le phénomène d’épidémie :    élément de base le R0 </vt:lpstr>
      <vt:lpstr>R0 estimé des maladies infectieuses les plus fréquentes </vt:lpstr>
      <vt:lpstr>Comprendre le phénomène d’épidémie     Autre paramètre: l’intervalle intergénérationnel </vt:lpstr>
      <vt:lpstr>L’effet troupeau</vt:lpstr>
      <vt:lpstr>Epidémie– Population susceptible</vt:lpstr>
      <vt:lpstr>Epidémie - L’effet troupeau </vt:lpstr>
      <vt:lpstr>Objectifs des mesures barrières contre la COVID-19</vt:lpstr>
      <vt:lpstr>Pourquoi l’épidémie repart-elle ?</vt:lpstr>
      <vt:lpstr>A Mutation in SARS-CoV-2 Spike Protein Is Associated with Increased Infectivity. Korber B et al. Cell 2020 Jul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Pandémie COVID – 19</dc:title>
  <dc:creator>genevieve Monguillot</dc:creator>
  <cp:lastModifiedBy>Georges Thiebault</cp:lastModifiedBy>
  <cp:revision>358</cp:revision>
  <dcterms:created xsi:type="dcterms:W3CDTF">2020-04-01T11:52:34Z</dcterms:created>
  <dcterms:modified xsi:type="dcterms:W3CDTF">2020-07-25T16:56:04Z</dcterms:modified>
</cp:coreProperties>
</file>